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 id="2147483711" r:id="rId6"/>
    <p:sldMasterId id="2147483730" r:id="rId7"/>
    <p:sldMasterId id="2147483748" r:id="rId8"/>
  </p:sldMasterIdLst>
  <p:notesMasterIdLst>
    <p:notesMasterId r:id="rId31"/>
  </p:notesMasterIdLst>
  <p:sldIdLst>
    <p:sldId id="256" r:id="rId9"/>
    <p:sldId id="2147481249" r:id="rId10"/>
    <p:sldId id="1206" r:id="rId11"/>
    <p:sldId id="1365" r:id="rId12"/>
    <p:sldId id="2147481250" r:id="rId13"/>
    <p:sldId id="2147481251" r:id="rId14"/>
    <p:sldId id="258" r:id="rId15"/>
    <p:sldId id="2147200248" r:id="rId16"/>
    <p:sldId id="2147200247" r:id="rId17"/>
    <p:sldId id="353" r:id="rId18"/>
    <p:sldId id="2147200238" r:id="rId19"/>
    <p:sldId id="352" r:id="rId20"/>
    <p:sldId id="2147200250" r:id="rId21"/>
    <p:sldId id="2147200239" r:id="rId22"/>
    <p:sldId id="2147200240" r:id="rId23"/>
    <p:sldId id="2147200241" r:id="rId24"/>
    <p:sldId id="2147481252" r:id="rId25"/>
    <p:sldId id="2147200242" r:id="rId26"/>
    <p:sldId id="2147481253" r:id="rId27"/>
    <p:sldId id="2147200243" r:id="rId28"/>
    <p:sldId id="321" r:id="rId29"/>
    <p:sldId id="2147481254" r:id="rId30"/>
  </p:sldIdLst>
  <p:sldSz cx="12192000" cy="6858000"/>
  <p:notesSz cx="7010400" cy="92964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2F3"/>
    <a:srgbClr val="C00000"/>
    <a:srgbClr val="AC0000"/>
    <a:srgbClr val="A2AD00"/>
    <a:srgbClr val="A2A300"/>
    <a:srgbClr val="D00000"/>
    <a:srgbClr val="D60000"/>
    <a:srgbClr val="ABDB77"/>
    <a:srgbClr val="3E3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737D9-D01C-4728-8A42-AB8781B5C8F0}" v="291" dt="2025-05-21T11:03:24.575"/>
  </p1510:revLst>
</p1510:revInfo>
</file>

<file path=ppt/tableStyles.xml><?xml version="1.0" encoding="utf-8"?>
<a:tblStyleLst xmlns:a="http://schemas.openxmlformats.org/drawingml/2006/main" def="{5C22544A-7EE6-4342-B048-85BDC9FD1C3A}">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092" autoAdjust="0"/>
  </p:normalViewPr>
  <p:slideViewPr>
    <p:cSldViewPr snapToGrid="0">
      <p:cViewPr varScale="1">
        <p:scale>
          <a:sx n="82" d="100"/>
          <a:sy n="82" d="100"/>
        </p:scale>
        <p:origin x="6672"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bakk, Hilde" userId="ae53fc0d-c4f6-483c-acdc-66c6c54096ad" providerId="ADAL" clId="{130737D9-D01C-4728-8A42-AB8781B5C8F0}"/>
    <pc:docChg chg="undo redo custSel addSld delSld modSld sldOrd delMainMaster modNotesMaster">
      <pc:chgData name="Myrbakk, Hilde" userId="ae53fc0d-c4f6-483c-acdc-66c6c54096ad" providerId="ADAL" clId="{130737D9-D01C-4728-8A42-AB8781B5C8F0}" dt="2025-05-21T11:32:04.153" v="8379" actId="6549"/>
      <pc:docMkLst>
        <pc:docMk/>
      </pc:docMkLst>
      <pc:sldChg chg="addSp modSp mod">
        <pc:chgData name="Myrbakk, Hilde" userId="ae53fc0d-c4f6-483c-acdc-66c6c54096ad" providerId="ADAL" clId="{130737D9-D01C-4728-8A42-AB8781B5C8F0}" dt="2025-05-20T10:14:01.354" v="2724" actId="1076"/>
        <pc:sldMkLst>
          <pc:docMk/>
          <pc:sldMk cId="500582401" sldId="256"/>
        </pc:sldMkLst>
        <pc:spChg chg="add mod">
          <ac:chgData name="Myrbakk, Hilde" userId="ae53fc0d-c4f6-483c-acdc-66c6c54096ad" providerId="ADAL" clId="{130737D9-D01C-4728-8A42-AB8781B5C8F0}" dt="2025-05-16T11:31:54.303" v="416" actId="404"/>
          <ac:spMkLst>
            <pc:docMk/>
            <pc:sldMk cId="500582401" sldId="256"/>
            <ac:spMk id="2" creationId="{459D61C9-ABE4-40E6-6638-2D9CB803250C}"/>
          </ac:spMkLst>
        </pc:spChg>
        <pc:spChg chg="mod">
          <ac:chgData name="Myrbakk, Hilde" userId="ae53fc0d-c4f6-483c-acdc-66c6c54096ad" providerId="ADAL" clId="{130737D9-D01C-4728-8A42-AB8781B5C8F0}" dt="2025-05-16T11:32:46.719" v="425" actId="14100"/>
          <ac:spMkLst>
            <pc:docMk/>
            <pc:sldMk cId="500582401" sldId="256"/>
            <ac:spMk id="4" creationId="{D8B3E3D1-A64F-6C49-A65E-78234E99BA50}"/>
          </ac:spMkLst>
        </pc:spChg>
        <pc:spChg chg="mod">
          <ac:chgData name="Myrbakk, Hilde" userId="ae53fc0d-c4f6-483c-acdc-66c6c54096ad" providerId="ADAL" clId="{130737D9-D01C-4728-8A42-AB8781B5C8F0}" dt="2025-05-20T10:14:01.354" v="2724" actId="1076"/>
          <ac:spMkLst>
            <pc:docMk/>
            <pc:sldMk cId="500582401" sldId="256"/>
            <ac:spMk id="5" creationId="{972C9742-7508-1E46-970C-66D5DB19D6F4}"/>
          </ac:spMkLst>
        </pc:spChg>
      </pc:sldChg>
      <pc:sldChg chg="modSp add mod">
        <pc:chgData name="Myrbakk, Hilde" userId="ae53fc0d-c4f6-483c-acdc-66c6c54096ad" providerId="ADAL" clId="{130737D9-D01C-4728-8A42-AB8781B5C8F0}" dt="2025-05-21T08:36:38.490" v="5329" actId="1076"/>
        <pc:sldMkLst>
          <pc:docMk/>
          <pc:sldMk cId="3321392414" sldId="258"/>
        </pc:sldMkLst>
        <pc:spChg chg="mod">
          <ac:chgData name="Myrbakk, Hilde" userId="ae53fc0d-c4f6-483c-acdc-66c6c54096ad" providerId="ADAL" clId="{130737D9-D01C-4728-8A42-AB8781B5C8F0}" dt="2025-05-21T08:36:35.706" v="5328" actId="1076"/>
          <ac:spMkLst>
            <pc:docMk/>
            <pc:sldMk cId="3321392414" sldId="258"/>
            <ac:spMk id="4" creationId="{D8B3E3D1-A64F-6C49-A65E-78234E99BA50}"/>
          </ac:spMkLst>
        </pc:spChg>
        <pc:spChg chg="mod">
          <ac:chgData name="Myrbakk, Hilde" userId="ae53fc0d-c4f6-483c-acdc-66c6c54096ad" providerId="ADAL" clId="{130737D9-D01C-4728-8A42-AB8781B5C8F0}" dt="2025-05-21T08:36:38.490" v="5329" actId="1076"/>
          <ac:spMkLst>
            <pc:docMk/>
            <pc:sldMk cId="3321392414" sldId="258"/>
            <ac:spMk id="5" creationId="{972C9742-7508-1E46-970C-66D5DB19D6F4}"/>
          </ac:spMkLst>
        </pc:spChg>
        <pc:picChg chg="mod">
          <ac:chgData name="Myrbakk, Hilde" userId="ae53fc0d-c4f6-483c-acdc-66c6c54096ad" providerId="ADAL" clId="{130737D9-D01C-4728-8A42-AB8781B5C8F0}" dt="2025-05-21T08:36:32.240" v="5327" actId="1076"/>
          <ac:picMkLst>
            <pc:docMk/>
            <pc:sldMk cId="3321392414" sldId="258"/>
            <ac:picMk id="16" creationId="{3D6259C9-4874-6EBC-BAB5-E6A9553A63FA}"/>
          </ac:picMkLst>
        </pc:picChg>
      </pc:sldChg>
      <pc:sldChg chg="modSp add mod modShow modNotesTx">
        <pc:chgData name="Myrbakk, Hilde" userId="ae53fc0d-c4f6-483c-acdc-66c6c54096ad" providerId="ADAL" clId="{130737D9-D01C-4728-8A42-AB8781B5C8F0}" dt="2025-05-21T10:36:51.390" v="8000" actId="729"/>
        <pc:sldMkLst>
          <pc:docMk/>
          <pc:sldMk cId="1431637017" sldId="321"/>
        </pc:sldMkLst>
        <pc:spChg chg="mod">
          <ac:chgData name="Myrbakk, Hilde" userId="ae53fc0d-c4f6-483c-acdc-66c6c54096ad" providerId="ADAL" clId="{130737D9-D01C-4728-8A42-AB8781B5C8F0}" dt="2025-05-21T10:34:46.990" v="7995" actId="14100"/>
          <ac:spMkLst>
            <pc:docMk/>
            <pc:sldMk cId="1431637017" sldId="321"/>
            <ac:spMk id="2" creationId="{366F5D46-9AD7-988D-9915-DF8D847393E0}"/>
          </ac:spMkLst>
        </pc:spChg>
      </pc:sldChg>
      <pc:sldChg chg="add">
        <pc:chgData name="Myrbakk, Hilde" userId="ae53fc0d-c4f6-483c-acdc-66c6c54096ad" providerId="ADAL" clId="{130737D9-D01C-4728-8A42-AB8781B5C8F0}" dt="2025-05-20T12:19:32.584" v="3663"/>
        <pc:sldMkLst>
          <pc:docMk/>
          <pc:sldMk cId="581033933" sldId="352"/>
        </pc:sldMkLst>
      </pc:sldChg>
      <pc:sldChg chg="modSp del mod modClrScheme chgLayout">
        <pc:chgData name="Myrbakk, Hilde" userId="ae53fc0d-c4f6-483c-acdc-66c6c54096ad" providerId="ADAL" clId="{130737D9-D01C-4728-8A42-AB8781B5C8F0}" dt="2025-05-20T12:19:26.482" v="3662" actId="2696"/>
        <pc:sldMkLst>
          <pc:docMk/>
          <pc:sldMk cId="3281754094" sldId="352"/>
        </pc:sldMkLst>
        <pc:spChg chg="mod">
          <ac:chgData name="Myrbakk, Hilde" userId="ae53fc0d-c4f6-483c-acdc-66c6c54096ad" providerId="ADAL" clId="{130737D9-D01C-4728-8A42-AB8781B5C8F0}" dt="2025-05-20T12:13:54.574" v="3633" actId="403"/>
          <ac:spMkLst>
            <pc:docMk/>
            <pc:sldMk cId="3281754094" sldId="352"/>
            <ac:spMk id="2" creationId="{4F36EB0B-A559-41D1-832D-AAB64A6C777D}"/>
          </ac:spMkLst>
        </pc:spChg>
        <pc:spChg chg="mod ord">
          <ac:chgData name="Myrbakk, Hilde" userId="ae53fc0d-c4f6-483c-acdc-66c6c54096ad" providerId="ADAL" clId="{130737D9-D01C-4728-8A42-AB8781B5C8F0}" dt="2025-05-20T12:13:48.342" v="3632" actId="27636"/>
          <ac:spMkLst>
            <pc:docMk/>
            <pc:sldMk cId="3281754094" sldId="352"/>
            <ac:spMk id="4" creationId="{9BD68C50-2D43-48EB-B373-065F33BAB22D}"/>
          </ac:spMkLst>
        </pc:spChg>
      </pc:sldChg>
      <pc:sldChg chg="modSp mod modShow">
        <pc:chgData name="Myrbakk, Hilde" userId="ae53fc0d-c4f6-483c-acdc-66c6c54096ad" providerId="ADAL" clId="{130737D9-D01C-4728-8A42-AB8781B5C8F0}" dt="2025-05-20T13:29:29.604" v="3981" actId="729"/>
        <pc:sldMkLst>
          <pc:docMk/>
          <pc:sldMk cId="2654584314" sldId="353"/>
        </pc:sldMkLst>
        <pc:spChg chg="mod">
          <ac:chgData name="Myrbakk, Hilde" userId="ae53fc0d-c4f6-483c-acdc-66c6c54096ad" providerId="ADAL" clId="{130737D9-D01C-4728-8A42-AB8781B5C8F0}" dt="2025-05-19T13:08:03.629" v="2570" actId="20577"/>
          <ac:spMkLst>
            <pc:docMk/>
            <pc:sldMk cId="2654584314" sldId="353"/>
            <ac:spMk id="2" creationId="{B607E41F-8553-42A5-D7E5-66B83E11F5F6}"/>
          </ac:spMkLst>
        </pc:spChg>
        <pc:spChg chg="mod">
          <ac:chgData name="Myrbakk, Hilde" userId="ae53fc0d-c4f6-483c-acdc-66c6c54096ad" providerId="ADAL" clId="{130737D9-D01C-4728-8A42-AB8781B5C8F0}" dt="2025-05-20T12:19:02.482" v="3661" actId="5793"/>
          <ac:spMkLst>
            <pc:docMk/>
            <pc:sldMk cId="2654584314" sldId="353"/>
            <ac:spMk id="3" creationId="{84D5356E-4D5B-6EAB-682F-861AAEF99AF3}"/>
          </ac:spMkLst>
        </pc:spChg>
      </pc:sldChg>
      <pc:sldChg chg="addSp delSp modSp add mod ord modTransition modNotesTx">
        <pc:chgData name="Myrbakk, Hilde" userId="ae53fc0d-c4f6-483c-acdc-66c6c54096ad" providerId="ADAL" clId="{130737D9-D01C-4728-8A42-AB8781B5C8F0}" dt="2025-05-21T09:59:58.681" v="6986" actId="20577"/>
        <pc:sldMkLst>
          <pc:docMk/>
          <pc:sldMk cId="246813772" sldId="1206"/>
        </pc:sldMkLst>
        <pc:spChg chg="add del mod">
          <ac:chgData name="Myrbakk, Hilde" userId="ae53fc0d-c4f6-483c-acdc-66c6c54096ad" providerId="ADAL" clId="{130737D9-D01C-4728-8A42-AB8781B5C8F0}" dt="2025-05-20T13:28:52.522" v="3980" actId="14100"/>
          <ac:spMkLst>
            <pc:docMk/>
            <pc:sldMk cId="246813772" sldId="1206"/>
            <ac:spMk id="3" creationId="{E5CADFBD-09E9-7A22-6FA8-39B398524E43}"/>
          </ac:spMkLst>
        </pc:spChg>
        <pc:spChg chg="del mod">
          <ac:chgData name="Myrbakk, Hilde" userId="ae53fc0d-c4f6-483c-acdc-66c6c54096ad" providerId="ADAL" clId="{130737D9-D01C-4728-8A42-AB8781B5C8F0}" dt="2025-05-20T13:28:20.102" v="3955" actId="478"/>
          <ac:spMkLst>
            <pc:docMk/>
            <pc:sldMk cId="246813772" sldId="1206"/>
            <ac:spMk id="8" creationId="{BB8D8F0C-82ED-4599-B9E2-F776CD71256B}"/>
          </ac:spMkLst>
        </pc:spChg>
      </pc:sldChg>
      <pc:sldChg chg="modSp add del mod modShow">
        <pc:chgData name="Myrbakk, Hilde" userId="ae53fc0d-c4f6-483c-acdc-66c6c54096ad" providerId="ADAL" clId="{130737D9-D01C-4728-8A42-AB8781B5C8F0}" dt="2025-05-21T08:57:51.201" v="5774" actId="47"/>
        <pc:sldMkLst>
          <pc:docMk/>
          <pc:sldMk cId="2365515704" sldId="1342"/>
        </pc:sldMkLst>
        <pc:spChg chg="mod">
          <ac:chgData name="Myrbakk, Hilde" userId="ae53fc0d-c4f6-483c-acdc-66c6c54096ad" providerId="ADAL" clId="{130737D9-D01C-4728-8A42-AB8781B5C8F0}" dt="2025-05-20T13:16:31.442" v="3943" actId="6549"/>
          <ac:spMkLst>
            <pc:docMk/>
            <pc:sldMk cId="2365515704" sldId="1342"/>
            <ac:spMk id="2" creationId="{AD1E2488-B0AD-EFC4-5797-58029E99ED04}"/>
          </ac:spMkLst>
        </pc:spChg>
      </pc:sldChg>
      <pc:sldChg chg="modSp add mod ord modAnim modNotesTx">
        <pc:chgData name="Myrbakk, Hilde" userId="ae53fc0d-c4f6-483c-acdc-66c6c54096ad" providerId="ADAL" clId="{130737D9-D01C-4728-8A42-AB8781B5C8F0}" dt="2025-05-21T10:14:31.933" v="7254" actId="20577"/>
        <pc:sldMkLst>
          <pc:docMk/>
          <pc:sldMk cId="3835003888" sldId="1365"/>
        </pc:sldMkLst>
        <pc:spChg chg="mod">
          <ac:chgData name="Myrbakk, Hilde" userId="ae53fc0d-c4f6-483c-acdc-66c6c54096ad" providerId="ADAL" clId="{130737D9-D01C-4728-8A42-AB8781B5C8F0}" dt="2025-05-20T12:58:55.568" v="3880" actId="20577"/>
          <ac:spMkLst>
            <pc:docMk/>
            <pc:sldMk cId="3835003888" sldId="1365"/>
            <ac:spMk id="22" creationId="{4B5FED1D-BAB6-0751-D039-E92BF39A285E}"/>
          </ac:spMkLst>
        </pc:spChg>
        <pc:spChg chg="mod">
          <ac:chgData name="Myrbakk, Hilde" userId="ae53fc0d-c4f6-483c-acdc-66c6c54096ad" providerId="ADAL" clId="{130737D9-D01C-4728-8A42-AB8781B5C8F0}" dt="2025-05-20T12:59:07.018" v="3884" actId="20577"/>
          <ac:spMkLst>
            <pc:docMk/>
            <pc:sldMk cId="3835003888" sldId="1365"/>
            <ac:spMk id="23" creationId="{3DB77459-B5AF-9733-7357-1EDEBAB0C9D7}"/>
          </ac:spMkLst>
        </pc:spChg>
        <pc:spChg chg="mod">
          <ac:chgData name="Myrbakk, Hilde" userId="ae53fc0d-c4f6-483c-acdc-66c6c54096ad" providerId="ADAL" clId="{130737D9-D01C-4728-8A42-AB8781B5C8F0}" dt="2025-05-20T13:24:37.068" v="3953" actId="20577"/>
          <ac:spMkLst>
            <pc:docMk/>
            <pc:sldMk cId="3835003888" sldId="1365"/>
            <ac:spMk id="25" creationId="{ACF3C4D2-E8F4-BA67-F2D1-60106381A020}"/>
          </ac:spMkLst>
        </pc:spChg>
        <pc:spChg chg="mod">
          <ac:chgData name="Myrbakk, Hilde" userId="ae53fc0d-c4f6-483c-acdc-66c6c54096ad" providerId="ADAL" clId="{130737D9-D01C-4728-8A42-AB8781B5C8F0}" dt="2025-05-20T13:23:45.514" v="3951" actId="20577"/>
          <ac:spMkLst>
            <pc:docMk/>
            <pc:sldMk cId="3835003888" sldId="1365"/>
            <ac:spMk id="26" creationId="{C7370780-AE56-B77F-07AF-1136BECEA1FB}"/>
          </ac:spMkLst>
        </pc:spChg>
      </pc:sldChg>
      <pc:sldChg chg="add del mod modShow">
        <pc:chgData name="Myrbakk, Hilde" userId="ae53fc0d-c4f6-483c-acdc-66c6c54096ad" providerId="ADAL" clId="{130737D9-D01C-4728-8A42-AB8781B5C8F0}" dt="2025-05-21T07:12:13.306" v="4195" actId="47"/>
        <pc:sldMkLst>
          <pc:docMk/>
          <pc:sldMk cId="856081156" sldId="2147199700"/>
        </pc:sldMkLst>
      </pc:sldChg>
      <pc:sldChg chg="mod modShow">
        <pc:chgData name="Myrbakk, Hilde" userId="ae53fc0d-c4f6-483c-acdc-66c6c54096ad" providerId="ADAL" clId="{130737D9-D01C-4728-8A42-AB8781B5C8F0}" dt="2025-05-19T13:08:23.496" v="2571" actId="729"/>
        <pc:sldMkLst>
          <pc:docMk/>
          <pc:sldMk cId="1590408262" sldId="2147200238"/>
        </pc:sldMkLst>
      </pc:sldChg>
      <pc:sldChg chg="addSp delSp modSp mod modNotesTx">
        <pc:chgData name="Myrbakk, Hilde" userId="ae53fc0d-c4f6-483c-acdc-66c6c54096ad" providerId="ADAL" clId="{130737D9-D01C-4728-8A42-AB8781B5C8F0}" dt="2025-05-21T09:02:25.335" v="5793" actId="207"/>
        <pc:sldMkLst>
          <pc:docMk/>
          <pc:sldMk cId="786284317" sldId="2147200239"/>
        </pc:sldMkLst>
        <pc:spChg chg="mod">
          <ac:chgData name="Myrbakk, Hilde" userId="ae53fc0d-c4f6-483c-acdc-66c6c54096ad" providerId="ADAL" clId="{130737D9-D01C-4728-8A42-AB8781B5C8F0}" dt="2025-05-19T13:15:06.058" v="2682" actId="14100"/>
          <ac:spMkLst>
            <pc:docMk/>
            <pc:sldMk cId="786284317" sldId="2147200239"/>
            <ac:spMk id="2" creationId="{FD3808B0-5C0B-7B7B-A719-33DBDE807789}"/>
          </ac:spMkLst>
        </pc:spChg>
        <pc:spChg chg="add mod">
          <ac:chgData name="Myrbakk, Hilde" userId="ae53fc0d-c4f6-483c-acdc-66c6c54096ad" providerId="ADAL" clId="{130737D9-D01C-4728-8A42-AB8781B5C8F0}" dt="2025-05-19T16:59:19.666" v="2722" actId="6549"/>
          <ac:spMkLst>
            <pc:docMk/>
            <pc:sldMk cId="786284317" sldId="2147200239"/>
            <ac:spMk id="7" creationId="{75F00FA9-88A0-4CF1-C85F-F216C9391F6F}"/>
          </ac:spMkLst>
        </pc:spChg>
        <pc:graphicFrameChg chg="add del mod">
          <ac:chgData name="Myrbakk, Hilde" userId="ae53fc0d-c4f6-483c-acdc-66c6c54096ad" providerId="ADAL" clId="{130737D9-D01C-4728-8A42-AB8781B5C8F0}" dt="2025-05-21T07:01:12.535" v="4103" actId="478"/>
          <ac:graphicFrameMkLst>
            <pc:docMk/>
            <pc:sldMk cId="786284317" sldId="2147200239"/>
            <ac:graphicFrameMk id="3" creationId="{882D416F-166F-40E9-AE32-2A137A0924D0}"/>
          </ac:graphicFrameMkLst>
        </pc:graphicFrameChg>
        <pc:graphicFrameChg chg="add del mod">
          <ac:chgData name="Myrbakk, Hilde" userId="ae53fc0d-c4f6-483c-acdc-66c6c54096ad" providerId="ADAL" clId="{130737D9-D01C-4728-8A42-AB8781B5C8F0}" dt="2025-05-20T10:43:54.770" v="3213" actId="478"/>
          <ac:graphicFrameMkLst>
            <pc:docMk/>
            <pc:sldMk cId="786284317" sldId="2147200239"/>
            <ac:graphicFrameMk id="4" creationId="{882D416F-166F-40E9-AE32-2A137A0924D0}"/>
          </ac:graphicFrameMkLst>
        </pc:graphicFrameChg>
        <pc:picChg chg="add mod">
          <ac:chgData name="Myrbakk, Hilde" userId="ae53fc0d-c4f6-483c-acdc-66c6c54096ad" providerId="ADAL" clId="{130737D9-D01C-4728-8A42-AB8781B5C8F0}" dt="2025-05-21T07:01:18.533" v="4104" actId="1076"/>
          <ac:picMkLst>
            <pc:docMk/>
            <pc:sldMk cId="786284317" sldId="2147200239"/>
            <ac:picMk id="4" creationId="{8515FE4D-40FB-2340-6683-944175AD7C75}"/>
          </ac:picMkLst>
        </pc:picChg>
        <pc:picChg chg="add mod">
          <ac:chgData name="Myrbakk, Hilde" userId="ae53fc0d-c4f6-483c-acdc-66c6c54096ad" providerId="ADAL" clId="{130737D9-D01C-4728-8A42-AB8781B5C8F0}" dt="2025-05-19T13:13:50.455" v="2661" actId="1076"/>
          <ac:picMkLst>
            <pc:docMk/>
            <pc:sldMk cId="786284317" sldId="2147200239"/>
            <ac:picMk id="6" creationId="{157AD4EB-EF3A-3F51-F33E-DF4FFC3E1606}"/>
          </ac:picMkLst>
        </pc:picChg>
      </pc:sldChg>
      <pc:sldChg chg="addSp modSp mod modAnim modNotesTx">
        <pc:chgData name="Myrbakk, Hilde" userId="ae53fc0d-c4f6-483c-acdc-66c6c54096ad" providerId="ADAL" clId="{130737D9-D01C-4728-8A42-AB8781B5C8F0}" dt="2025-05-21T08:33:31.219" v="5285"/>
        <pc:sldMkLst>
          <pc:docMk/>
          <pc:sldMk cId="2722965927" sldId="2147200240"/>
        </pc:sldMkLst>
        <pc:spChg chg="add mod">
          <ac:chgData name="Myrbakk, Hilde" userId="ae53fc0d-c4f6-483c-acdc-66c6c54096ad" providerId="ADAL" clId="{130737D9-D01C-4728-8A42-AB8781B5C8F0}" dt="2025-05-21T08:33:25.219" v="5284" actId="1076"/>
          <ac:spMkLst>
            <pc:docMk/>
            <pc:sldMk cId="2722965927" sldId="2147200240"/>
            <ac:spMk id="2" creationId="{B62317AB-582D-A150-1F35-DD7887864C00}"/>
          </ac:spMkLst>
        </pc:spChg>
        <pc:spChg chg="mod">
          <ac:chgData name="Myrbakk, Hilde" userId="ae53fc0d-c4f6-483c-acdc-66c6c54096ad" providerId="ADAL" clId="{130737D9-D01C-4728-8A42-AB8781B5C8F0}" dt="2025-05-21T08:33:09.993" v="5281" actId="14100"/>
          <ac:spMkLst>
            <pc:docMk/>
            <pc:sldMk cId="2722965927" sldId="2147200240"/>
            <ac:spMk id="8" creationId="{532860C6-C948-4B3F-9C49-FA0024224FCF}"/>
          </ac:spMkLst>
        </pc:spChg>
        <pc:graphicFrameChg chg="mod">
          <ac:chgData name="Myrbakk, Hilde" userId="ae53fc0d-c4f6-483c-acdc-66c6c54096ad" providerId="ADAL" clId="{130737D9-D01C-4728-8A42-AB8781B5C8F0}" dt="2025-05-20T10:49:31.203" v="3223"/>
          <ac:graphicFrameMkLst>
            <pc:docMk/>
            <pc:sldMk cId="2722965927" sldId="2147200240"/>
            <ac:graphicFrameMk id="3" creationId="{4C4DFB62-E884-CC8F-CCC7-83AEDD6BB5A6}"/>
          </ac:graphicFrameMkLst>
        </pc:graphicFrameChg>
      </pc:sldChg>
      <pc:sldChg chg="addSp delSp modSp mod">
        <pc:chgData name="Myrbakk, Hilde" userId="ae53fc0d-c4f6-483c-acdc-66c6c54096ad" providerId="ADAL" clId="{130737D9-D01C-4728-8A42-AB8781B5C8F0}" dt="2025-05-20T10:56:07.384" v="3246"/>
        <pc:sldMkLst>
          <pc:docMk/>
          <pc:sldMk cId="2092428478" sldId="2147200241"/>
        </pc:sldMkLst>
        <pc:graphicFrameChg chg="add mod">
          <ac:chgData name="Myrbakk, Hilde" userId="ae53fc0d-c4f6-483c-acdc-66c6c54096ad" providerId="ADAL" clId="{130737D9-D01C-4728-8A42-AB8781B5C8F0}" dt="2025-05-20T10:56:07.384" v="3246"/>
          <ac:graphicFrameMkLst>
            <pc:docMk/>
            <pc:sldMk cId="2092428478" sldId="2147200241"/>
            <ac:graphicFrameMk id="4" creationId="{76569A45-CA7F-4F5F-80CF-41DE8E2BC415}"/>
          </ac:graphicFrameMkLst>
        </pc:graphicFrameChg>
        <pc:picChg chg="del">
          <ac:chgData name="Myrbakk, Hilde" userId="ae53fc0d-c4f6-483c-acdc-66c6c54096ad" providerId="ADAL" clId="{130737D9-D01C-4728-8A42-AB8781B5C8F0}" dt="2025-05-20T10:54:11.780" v="3237" actId="478"/>
          <ac:picMkLst>
            <pc:docMk/>
            <pc:sldMk cId="2092428478" sldId="2147200241"/>
            <ac:picMk id="3" creationId="{7AB14F45-1022-B75F-0FEC-5237D326FDFB}"/>
          </ac:picMkLst>
        </pc:picChg>
      </pc:sldChg>
      <pc:sldChg chg="modSp mod modNotesTx">
        <pc:chgData name="Myrbakk, Hilde" userId="ae53fc0d-c4f6-483c-acdc-66c6c54096ad" providerId="ADAL" clId="{130737D9-D01C-4728-8A42-AB8781B5C8F0}" dt="2025-05-21T08:53:31.102" v="5771" actId="20577"/>
        <pc:sldMkLst>
          <pc:docMk/>
          <pc:sldMk cId="3508737298" sldId="2147200242"/>
        </pc:sldMkLst>
        <pc:spChg chg="mod">
          <ac:chgData name="Myrbakk, Hilde" userId="ae53fc0d-c4f6-483c-acdc-66c6c54096ad" providerId="ADAL" clId="{130737D9-D01C-4728-8A42-AB8781B5C8F0}" dt="2025-05-21T08:47:01.428" v="5483" actId="14100"/>
          <ac:spMkLst>
            <pc:docMk/>
            <pc:sldMk cId="3508737298" sldId="2147200242"/>
            <ac:spMk id="2" creationId="{FADFC20C-A43A-E0B7-7042-93C4D9572989}"/>
          </ac:spMkLst>
        </pc:spChg>
        <pc:spChg chg="mod">
          <ac:chgData name="Myrbakk, Hilde" userId="ae53fc0d-c4f6-483c-acdc-66c6c54096ad" providerId="ADAL" clId="{130737D9-D01C-4728-8A42-AB8781B5C8F0}" dt="2025-05-21T08:53:05.189" v="5761" actId="27636"/>
          <ac:spMkLst>
            <pc:docMk/>
            <pc:sldMk cId="3508737298" sldId="2147200242"/>
            <ac:spMk id="5" creationId="{02DAA65B-47EA-BA6B-B175-B98E456DD3C8}"/>
          </ac:spMkLst>
        </pc:spChg>
        <pc:graphicFrameChg chg="mod modGraphic">
          <ac:chgData name="Myrbakk, Hilde" userId="ae53fc0d-c4f6-483c-acdc-66c6c54096ad" providerId="ADAL" clId="{130737D9-D01C-4728-8A42-AB8781B5C8F0}" dt="2025-05-21T08:48:57.305" v="5501" actId="14734"/>
          <ac:graphicFrameMkLst>
            <pc:docMk/>
            <pc:sldMk cId="3508737298" sldId="2147200242"/>
            <ac:graphicFrameMk id="7" creationId="{AB64959D-586B-6C7E-363A-5961F34C78F5}"/>
          </ac:graphicFrameMkLst>
        </pc:graphicFrameChg>
      </pc:sldChg>
      <pc:sldChg chg="ord modNotesTx">
        <pc:chgData name="Myrbakk, Hilde" userId="ae53fc0d-c4f6-483c-acdc-66c6c54096ad" providerId="ADAL" clId="{130737D9-D01C-4728-8A42-AB8781B5C8F0}" dt="2025-05-21T10:39:08.555" v="8365"/>
        <pc:sldMkLst>
          <pc:docMk/>
          <pc:sldMk cId="1987524516" sldId="2147200243"/>
        </pc:sldMkLst>
      </pc:sldChg>
      <pc:sldChg chg="modSp add del mod">
        <pc:chgData name="Myrbakk, Hilde" userId="ae53fc0d-c4f6-483c-acdc-66c6c54096ad" providerId="ADAL" clId="{130737D9-D01C-4728-8A42-AB8781B5C8F0}" dt="2025-05-19T06:56:14.653" v="1677" actId="47"/>
        <pc:sldMkLst>
          <pc:docMk/>
          <pc:sldMk cId="4257641920" sldId="2147200244"/>
        </pc:sldMkLst>
      </pc:sldChg>
      <pc:sldChg chg="addSp modSp add del mod modClrScheme chgLayout modNotesTx">
        <pc:chgData name="Myrbakk, Hilde" userId="ae53fc0d-c4f6-483c-acdc-66c6c54096ad" providerId="ADAL" clId="{130737D9-D01C-4728-8A42-AB8781B5C8F0}" dt="2025-05-20T12:16:57.272" v="3639" actId="47"/>
        <pc:sldMkLst>
          <pc:docMk/>
          <pc:sldMk cId="1442629452" sldId="2147200245"/>
        </pc:sldMkLst>
      </pc:sldChg>
      <pc:sldChg chg="modSp add del mod">
        <pc:chgData name="Myrbakk, Hilde" userId="ae53fc0d-c4f6-483c-acdc-66c6c54096ad" providerId="ADAL" clId="{130737D9-D01C-4728-8A42-AB8781B5C8F0}" dt="2025-05-19T12:51:10.001" v="2505" actId="47"/>
        <pc:sldMkLst>
          <pc:docMk/>
          <pc:sldMk cId="1870484941" sldId="2147200246"/>
        </pc:sldMkLst>
      </pc:sldChg>
      <pc:sldChg chg="add mod modShow">
        <pc:chgData name="Myrbakk, Hilde" userId="ae53fc0d-c4f6-483c-acdc-66c6c54096ad" providerId="ADAL" clId="{130737D9-D01C-4728-8A42-AB8781B5C8F0}" dt="2025-05-19T12:54:18.352" v="2506" actId="729"/>
        <pc:sldMkLst>
          <pc:docMk/>
          <pc:sldMk cId="1226491113" sldId="2147200247"/>
        </pc:sldMkLst>
      </pc:sldChg>
      <pc:sldChg chg="addSp delSp modSp add mod modNotesTx">
        <pc:chgData name="Myrbakk, Hilde" userId="ae53fc0d-c4f6-483c-acdc-66c6c54096ad" providerId="ADAL" clId="{130737D9-D01C-4728-8A42-AB8781B5C8F0}" dt="2025-05-21T08:34:18.197" v="5294" actId="1076"/>
        <pc:sldMkLst>
          <pc:docMk/>
          <pc:sldMk cId="4118399142" sldId="2147200248"/>
        </pc:sldMkLst>
        <pc:spChg chg="mod">
          <ac:chgData name="Myrbakk, Hilde" userId="ae53fc0d-c4f6-483c-acdc-66c6c54096ad" providerId="ADAL" clId="{130737D9-D01C-4728-8A42-AB8781B5C8F0}" dt="2025-05-21T08:34:18.197" v="5294" actId="1076"/>
          <ac:spMkLst>
            <pc:docMk/>
            <pc:sldMk cId="4118399142" sldId="2147200248"/>
            <ac:spMk id="2" creationId="{75EFD4C3-3A5B-51E8-C115-6B464FF45EC0}"/>
          </ac:spMkLst>
        </pc:spChg>
        <pc:spChg chg="add mod">
          <ac:chgData name="Myrbakk, Hilde" userId="ae53fc0d-c4f6-483c-acdc-66c6c54096ad" providerId="ADAL" clId="{130737D9-D01C-4728-8A42-AB8781B5C8F0}" dt="2025-05-20T12:09:11.577" v="3404" actId="1076"/>
          <ac:spMkLst>
            <pc:docMk/>
            <pc:sldMk cId="4118399142" sldId="2147200248"/>
            <ac:spMk id="3" creationId="{ACA7ABE9-095C-F838-E44B-DFB637F5A17E}"/>
          </ac:spMkLst>
        </pc:spChg>
        <pc:spChg chg="mod">
          <ac:chgData name="Myrbakk, Hilde" userId="ae53fc0d-c4f6-483c-acdc-66c6c54096ad" providerId="ADAL" clId="{130737D9-D01C-4728-8A42-AB8781B5C8F0}" dt="2025-05-21T08:34:12.698" v="5293" actId="27636"/>
          <ac:spMkLst>
            <pc:docMk/>
            <pc:sldMk cId="4118399142" sldId="2147200248"/>
            <ac:spMk id="4" creationId="{D15D80D4-9AD5-2EFC-D26A-9448BB01045C}"/>
          </ac:spMkLst>
        </pc:spChg>
        <pc:spChg chg="add mod">
          <ac:chgData name="Myrbakk, Hilde" userId="ae53fc0d-c4f6-483c-acdc-66c6c54096ad" providerId="ADAL" clId="{130737D9-D01C-4728-8A42-AB8781B5C8F0}" dt="2025-05-20T12:11:14.002" v="3627" actId="27636"/>
          <ac:spMkLst>
            <pc:docMk/>
            <pc:sldMk cId="4118399142" sldId="2147200248"/>
            <ac:spMk id="9" creationId="{FF6D1C3E-8552-8970-3AA3-A29DFB6AA1C9}"/>
          </ac:spMkLst>
        </pc:spChg>
        <pc:graphicFrameChg chg="add mod modGraphic">
          <ac:chgData name="Myrbakk, Hilde" userId="ae53fc0d-c4f6-483c-acdc-66c6c54096ad" providerId="ADAL" clId="{130737D9-D01C-4728-8A42-AB8781B5C8F0}" dt="2025-05-20T12:09:45.096" v="3409" actId="6549"/>
          <ac:graphicFrameMkLst>
            <pc:docMk/>
            <pc:sldMk cId="4118399142" sldId="2147200248"/>
            <ac:graphicFrameMk id="8" creationId="{B8F91721-421E-B787-4636-63906823A2DC}"/>
          </ac:graphicFrameMkLst>
        </pc:graphicFrameChg>
      </pc:sldChg>
      <pc:sldChg chg="add del mod modShow">
        <pc:chgData name="Myrbakk, Hilde" userId="ae53fc0d-c4f6-483c-acdc-66c6c54096ad" providerId="ADAL" clId="{130737D9-D01C-4728-8A42-AB8781B5C8F0}" dt="2025-05-21T08:57:35.214" v="5773" actId="47"/>
        <pc:sldMkLst>
          <pc:docMk/>
          <pc:sldMk cId="2989480763" sldId="2147200249"/>
        </pc:sldMkLst>
      </pc:sldChg>
      <pc:sldChg chg="addSp modSp add del mod">
        <pc:chgData name="Myrbakk, Hilde" userId="ae53fc0d-c4f6-483c-acdc-66c6c54096ad" providerId="ADAL" clId="{130737D9-D01C-4728-8A42-AB8781B5C8F0}" dt="2025-05-20T12:19:26.482" v="3662" actId="2696"/>
        <pc:sldMkLst>
          <pc:docMk/>
          <pc:sldMk cId="1720431385" sldId="2147200250"/>
        </pc:sldMkLst>
        <pc:spChg chg="mod">
          <ac:chgData name="Myrbakk, Hilde" userId="ae53fc0d-c4f6-483c-acdc-66c6c54096ad" providerId="ADAL" clId="{130737D9-D01C-4728-8A42-AB8781B5C8F0}" dt="2025-05-20T12:00:36.706" v="3339" actId="27636"/>
          <ac:spMkLst>
            <pc:docMk/>
            <pc:sldMk cId="1720431385" sldId="2147200250"/>
            <ac:spMk id="4" creationId="{8A71A9F9-A347-C532-0D8F-078C42CB4AB1}"/>
          </ac:spMkLst>
        </pc:spChg>
        <pc:spChg chg="mod">
          <ac:chgData name="Myrbakk, Hilde" userId="ae53fc0d-c4f6-483c-acdc-66c6c54096ad" providerId="ADAL" clId="{130737D9-D01C-4728-8A42-AB8781B5C8F0}" dt="2025-05-20T12:01:02.138" v="3344" actId="113"/>
          <ac:spMkLst>
            <pc:docMk/>
            <pc:sldMk cId="1720431385" sldId="2147200250"/>
            <ac:spMk id="5" creationId="{422C37CC-698C-43B0-8D6F-0DD13C5327F5}"/>
          </ac:spMkLst>
        </pc:spChg>
        <pc:graphicFrameChg chg="add mod modGraphic">
          <ac:chgData name="Myrbakk, Hilde" userId="ae53fc0d-c4f6-483c-acdc-66c6c54096ad" providerId="ADAL" clId="{130737D9-D01C-4728-8A42-AB8781B5C8F0}" dt="2025-05-20T12:16:24.797" v="3638" actId="207"/>
          <ac:graphicFrameMkLst>
            <pc:docMk/>
            <pc:sldMk cId="1720431385" sldId="2147200250"/>
            <ac:graphicFrameMk id="6" creationId="{F37B5200-66F6-E262-2388-DDA3ACE7F22E}"/>
          </ac:graphicFrameMkLst>
        </pc:graphicFrameChg>
      </pc:sldChg>
      <pc:sldChg chg="delSp modSp add mod">
        <pc:chgData name="Myrbakk, Hilde" userId="ae53fc0d-c4f6-483c-acdc-66c6c54096ad" providerId="ADAL" clId="{130737D9-D01C-4728-8A42-AB8781B5C8F0}" dt="2025-05-21T07:07:01.630" v="4191" actId="20577"/>
        <pc:sldMkLst>
          <pc:docMk/>
          <pc:sldMk cId="3254422011" sldId="2147200250"/>
        </pc:sldMkLst>
        <pc:spChg chg="mod">
          <ac:chgData name="Myrbakk, Hilde" userId="ae53fc0d-c4f6-483c-acdc-66c6c54096ad" providerId="ADAL" clId="{130737D9-D01C-4728-8A42-AB8781B5C8F0}" dt="2025-05-21T07:05:12.861" v="4157" actId="1076"/>
          <ac:spMkLst>
            <pc:docMk/>
            <pc:sldMk cId="3254422011" sldId="2147200250"/>
            <ac:spMk id="2" creationId="{A960E4F5-DCF0-31E7-DD01-058F9DB54AF8}"/>
          </ac:spMkLst>
        </pc:spChg>
        <pc:spChg chg="mod">
          <ac:chgData name="Myrbakk, Hilde" userId="ae53fc0d-c4f6-483c-acdc-66c6c54096ad" providerId="ADAL" clId="{130737D9-D01C-4728-8A42-AB8781B5C8F0}" dt="2025-05-21T07:05:17.266" v="4158" actId="1076"/>
          <ac:spMkLst>
            <pc:docMk/>
            <pc:sldMk cId="3254422011" sldId="2147200250"/>
            <ac:spMk id="4" creationId="{8A71A9F9-A347-C532-0D8F-078C42CB4AB1}"/>
          </ac:spMkLst>
        </pc:spChg>
        <pc:spChg chg="del">
          <ac:chgData name="Myrbakk, Hilde" userId="ae53fc0d-c4f6-483c-acdc-66c6c54096ad" providerId="ADAL" clId="{130737D9-D01C-4728-8A42-AB8781B5C8F0}" dt="2025-05-21T07:02:28.799" v="4135" actId="478"/>
          <ac:spMkLst>
            <pc:docMk/>
            <pc:sldMk cId="3254422011" sldId="2147200250"/>
            <ac:spMk id="5" creationId="{422C37CC-698C-43B0-8D6F-0DD13C5327F5}"/>
          </ac:spMkLst>
        </pc:spChg>
        <pc:graphicFrameChg chg="mod modGraphic">
          <ac:chgData name="Myrbakk, Hilde" userId="ae53fc0d-c4f6-483c-acdc-66c6c54096ad" providerId="ADAL" clId="{130737D9-D01C-4728-8A42-AB8781B5C8F0}" dt="2025-05-21T07:07:01.630" v="4191" actId="20577"/>
          <ac:graphicFrameMkLst>
            <pc:docMk/>
            <pc:sldMk cId="3254422011" sldId="2147200250"/>
            <ac:graphicFrameMk id="6" creationId="{F37B5200-66F6-E262-2388-DDA3ACE7F22E}"/>
          </ac:graphicFrameMkLst>
        </pc:graphicFrameChg>
        <pc:picChg chg="mod">
          <ac:chgData name="Myrbakk, Hilde" userId="ae53fc0d-c4f6-483c-acdc-66c6c54096ad" providerId="ADAL" clId="{130737D9-D01C-4728-8A42-AB8781B5C8F0}" dt="2025-05-21T07:04:57.402" v="4153" actId="14100"/>
          <ac:picMkLst>
            <pc:docMk/>
            <pc:sldMk cId="3254422011" sldId="2147200250"/>
            <ac:picMk id="3" creationId="{C963C16F-2718-1BBC-0E62-619399989DB9}"/>
          </ac:picMkLst>
        </pc:picChg>
      </pc:sldChg>
      <pc:sldChg chg="modSp new del mod">
        <pc:chgData name="Myrbakk, Hilde" userId="ae53fc0d-c4f6-483c-acdc-66c6c54096ad" providerId="ADAL" clId="{130737D9-D01C-4728-8A42-AB8781B5C8F0}" dt="2025-05-20T13:28:10.973" v="3954" actId="47"/>
        <pc:sldMkLst>
          <pc:docMk/>
          <pc:sldMk cId="545670749" sldId="2147200251"/>
        </pc:sldMkLst>
        <pc:spChg chg="mod">
          <ac:chgData name="Myrbakk, Hilde" userId="ae53fc0d-c4f6-483c-acdc-66c6c54096ad" providerId="ADAL" clId="{130737D9-D01C-4728-8A42-AB8781B5C8F0}" dt="2025-05-20T12:28:00.604" v="3844" actId="20577"/>
          <ac:spMkLst>
            <pc:docMk/>
            <pc:sldMk cId="545670749" sldId="2147200251"/>
            <ac:spMk id="2" creationId="{24988D5D-CBFA-14F2-977A-5A34999C53B1}"/>
          </ac:spMkLst>
        </pc:spChg>
      </pc:sldChg>
      <pc:sldChg chg="add del mod ord modShow">
        <pc:chgData name="Myrbakk, Hilde" userId="ae53fc0d-c4f6-483c-acdc-66c6c54096ad" providerId="ADAL" clId="{130737D9-D01C-4728-8A42-AB8781B5C8F0}" dt="2025-05-21T10:40:52.760" v="8369" actId="47"/>
        <pc:sldMkLst>
          <pc:docMk/>
          <pc:sldMk cId="4031789526" sldId="2147481248"/>
        </pc:sldMkLst>
      </pc:sldChg>
      <pc:sldChg chg="addSp delSp modSp new mod ord modNotesTx">
        <pc:chgData name="Myrbakk, Hilde" userId="ae53fc0d-c4f6-483c-acdc-66c6c54096ad" providerId="ADAL" clId="{130737D9-D01C-4728-8A42-AB8781B5C8F0}" dt="2025-05-21T11:03:03.841" v="8376"/>
        <pc:sldMkLst>
          <pc:docMk/>
          <pc:sldMk cId="3102271038" sldId="2147481249"/>
        </pc:sldMkLst>
        <pc:spChg chg="del">
          <ac:chgData name="Myrbakk, Hilde" userId="ae53fc0d-c4f6-483c-acdc-66c6c54096ad" providerId="ADAL" clId="{130737D9-D01C-4728-8A42-AB8781B5C8F0}" dt="2025-05-21T08:09:15.686" v="4211" actId="26606"/>
          <ac:spMkLst>
            <pc:docMk/>
            <pc:sldMk cId="3102271038" sldId="2147481249"/>
            <ac:spMk id="2" creationId="{FAEBB2B8-BFFA-F11B-5492-9FEDEC249F39}"/>
          </ac:spMkLst>
        </pc:spChg>
        <pc:spChg chg="del">
          <ac:chgData name="Myrbakk, Hilde" userId="ae53fc0d-c4f6-483c-acdc-66c6c54096ad" providerId="ADAL" clId="{130737D9-D01C-4728-8A42-AB8781B5C8F0}" dt="2025-05-21T08:09:12.511" v="4210" actId="22"/>
          <ac:spMkLst>
            <pc:docMk/>
            <pc:sldMk cId="3102271038" sldId="2147481249"/>
            <ac:spMk id="3" creationId="{45FD84B4-A22C-9E24-3EAB-D76AF617BAD6}"/>
          </ac:spMkLst>
        </pc:spChg>
        <pc:picChg chg="add mod ord">
          <ac:chgData name="Myrbakk, Hilde" userId="ae53fc0d-c4f6-483c-acdc-66c6c54096ad" providerId="ADAL" clId="{130737D9-D01C-4728-8A42-AB8781B5C8F0}" dt="2025-05-21T08:09:15.686" v="4211" actId="26606"/>
          <ac:picMkLst>
            <pc:docMk/>
            <pc:sldMk cId="3102271038" sldId="2147481249"/>
            <ac:picMk id="5" creationId="{4593FE69-25B9-D3C5-4EB2-44C9353D2062}"/>
          </ac:picMkLst>
        </pc:picChg>
      </pc:sldChg>
      <pc:sldChg chg="addSp delSp modSp new mod modAnim modNotesTx">
        <pc:chgData name="Myrbakk, Hilde" userId="ae53fc0d-c4f6-483c-acdc-66c6c54096ad" providerId="ADAL" clId="{130737D9-D01C-4728-8A42-AB8781B5C8F0}" dt="2025-05-21T11:32:04.153" v="8379" actId="6549"/>
        <pc:sldMkLst>
          <pc:docMk/>
          <pc:sldMk cId="2424483817" sldId="2147481250"/>
        </pc:sldMkLst>
        <pc:spChg chg="mod">
          <ac:chgData name="Myrbakk, Hilde" userId="ae53fc0d-c4f6-483c-acdc-66c6c54096ad" providerId="ADAL" clId="{130737D9-D01C-4728-8A42-AB8781B5C8F0}" dt="2025-05-21T08:21:31.690" v="5025" actId="20577"/>
          <ac:spMkLst>
            <pc:docMk/>
            <pc:sldMk cId="2424483817" sldId="2147481250"/>
            <ac:spMk id="2" creationId="{95EE64A8-E361-BAFE-1652-17AA944DED2E}"/>
          </ac:spMkLst>
        </pc:spChg>
        <pc:spChg chg="del">
          <ac:chgData name="Myrbakk, Hilde" userId="ae53fc0d-c4f6-483c-acdc-66c6c54096ad" providerId="ADAL" clId="{130737D9-D01C-4728-8A42-AB8781B5C8F0}" dt="2025-05-21T08:16:42.141" v="4859" actId="22"/>
          <ac:spMkLst>
            <pc:docMk/>
            <pc:sldMk cId="2424483817" sldId="2147481250"/>
            <ac:spMk id="3" creationId="{E0CF44C2-5BA2-46D4-DA63-102FE3C6D695}"/>
          </ac:spMkLst>
        </pc:spChg>
        <pc:spChg chg="add mod">
          <ac:chgData name="Myrbakk, Hilde" userId="ae53fc0d-c4f6-483c-acdc-66c6c54096ad" providerId="ADAL" clId="{130737D9-D01C-4728-8A42-AB8781B5C8F0}" dt="2025-05-21T08:19:46.043" v="4987" actId="20577"/>
          <ac:spMkLst>
            <pc:docMk/>
            <pc:sldMk cId="2424483817" sldId="2147481250"/>
            <ac:spMk id="6" creationId="{4DD5BDD3-6088-5091-807F-752CFC61C0C5}"/>
          </ac:spMkLst>
        </pc:spChg>
        <pc:spChg chg="add mod">
          <ac:chgData name="Myrbakk, Hilde" userId="ae53fc0d-c4f6-483c-acdc-66c6c54096ad" providerId="ADAL" clId="{130737D9-D01C-4728-8A42-AB8781B5C8F0}" dt="2025-05-21T08:20:02.972" v="5011" actId="20577"/>
          <ac:spMkLst>
            <pc:docMk/>
            <pc:sldMk cId="2424483817" sldId="2147481250"/>
            <ac:spMk id="7" creationId="{5BF9BF13-945A-5D25-E344-E2A960A1737D}"/>
          </ac:spMkLst>
        </pc:spChg>
        <pc:picChg chg="add mod ord">
          <ac:chgData name="Myrbakk, Hilde" userId="ae53fc0d-c4f6-483c-acdc-66c6c54096ad" providerId="ADAL" clId="{130737D9-D01C-4728-8A42-AB8781B5C8F0}" dt="2025-05-21T08:21:47.664" v="5027" actId="1076"/>
          <ac:picMkLst>
            <pc:docMk/>
            <pc:sldMk cId="2424483817" sldId="2147481250"/>
            <ac:picMk id="5" creationId="{699BD81F-F4BB-10C1-EAA3-BDBB7BC098D8}"/>
          </ac:picMkLst>
        </pc:picChg>
        <pc:picChg chg="add del mod">
          <ac:chgData name="Myrbakk, Hilde" userId="ae53fc0d-c4f6-483c-acdc-66c6c54096ad" providerId="ADAL" clId="{130737D9-D01C-4728-8A42-AB8781B5C8F0}" dt="2025-05-21T08:24:16.890" v="5084" actId="478"/>
          <ac:picMkLst>
            <pc:docMk/>
            <pc:sldMk cId="2424483817" sldId="2147481250"/>
            <ac:picMk id="8" creationId="{177FDF88-9D9A-4270-51AC-7F93394E42F7}"/>
          </ac:picMkLst>
        </pc:picChg>
      </pc:sldChg>
      <pc:sldChg chg="addSp delSp modSp add mod modNotesTx">
        <pc:chgData name="Myrbakk, Hilde" userId="ae53fc0d-c4f6-483c-acdc-66c6c54096ad" providerId="ADAL" clId="{130737D9-D01C-4728-8A42-AB8781B5C8F0}" dt="2025-05-21T08:24:13.010" v="5083" actId="478"/>
        <pc:sldMkLst>
          <pc:docMk/>
          <pc:sldMk cId="842781336" sldId="2147481251"/>
        </pc:sldMkLst>
        <pc:spChg chg="mod">
          <ac:chgData name="Myrbakk, Hilde" userId="ae53fc0d-c4f6-483c-acdc-66c6c54096ad" providerId="ADAL" clId="{130737D9-D01C-4728-8A42-AB8781B5C8F0}" dt="2025-05-21T08:22:44.262" v="5031"/>
          <ac:spMkLst>
            <pc:docMk/>
            <pc:sldMk cId="842781336" sldId="2147481251"/>
            <ac:spMk id="2" creationId="{86C4D792-5058-CDC0-D2C1-44DE4D6FC233}"/>
          </ac:spMkLst>
        </pc:spChg>
        <pc:spChg chg="add del mod">
          <ac:chgData name="Myrbakk, Hilde" userId="ae53fc0d-c4f6-483c-acdc-66c6c54096ad" providerId="ADAL" clId="{130737D9-D01C-4728-8A42-AB8781B5C8F0}" dt="2025-05-21T08:23:06.134" v="5034" actId="478"/>
          <ac:spMkLst>
            <pc:docMk/>
            <pc:sldMk cId="842781336" sldId="2147481251"/>
            <ac:spMk id="4" creationId="{3438904E-2CB1-F833-1A4C-4EAC0DE6E3B9}"/>
          </ac:spMkLst>
        </pc:spChg>
        <pc:picChg chg="del">
          <ac:chgData name="Myrbakk, Hilde" userId="ae53fc0d-c4f6-483c-acdc-66c6c54096ad" providerId="ADAL" clId="{130737D9-D01C-4728-8A42-AB8781B5C8F0}" dt="2025-05-21T08:22:46.886" v="5032" actId="478"/>
          <ac:picMkLst>
            <pc:docMk/>
            <pc:sldMk cId="842781336" sldId="2147481251"/>
            <ac:picMk id="5" creationId="{5C2CC985-5FFF-B2F2-6AD4-103F58FDB9FD}"/>
          </ac:picMkLst>
        </pc:picChg>
        <pc:picChg chg="add del mod">
          <ac:chgData name="Myrbakk, Hilde" userId="ae53fc0d-c4f6-483c-acdc-66c6c54096ad" providerId="ADAL" clId="{130737D9-D01C-4728-8A42-AB8781B5C8F0}" dt="2025-05-21T08:24:13.010" v="5083" actId="478"/>
          <ac:picMkLst>
            <pc:docMk/>
            <pc:sldMk cId="842781336" sldId="2147481251"/>
            <ac:picMk id="9" creationId="{62697002-5479-2959-A3DE-F17434246DD6}"/>
          </ac:picMkLst>
        </pc:picChg>
        <pc:picChg chg="add mod ord">
          <ac:chgData name="Myrbakk, Hilde" userId="ae53fc0d-c4f6-483c-acdc-66c6c54096ad" providerId="ADAL" clId="{130737D9-D01C-4728-8A42-AB8781B5C8F0}" dt="2025-05-21T08:24:09.463" v="5082" actId="167"/>
          <ac:picMkLst>
            <pc:docMk/>
            <pc:sldMk cId="842781336" sldId="2147481251"/>
            <ac:picMk id="10" creationId="{C1F9373D-35D6-2104-C809-2A0A854D5B69}"/>
          </ac:picMkLst>
        </pc:picChg>
      </pc:sldChg>
      <pc:sldChg chg="addSp delSp modSp new mod modClrScheme modAnim chgLayout modNotesTx">
        <pc:chgData name="Myrbakk, Hilde" userId="ae53fc0d-c4f6-483c-acdc-66c6c54096ad" providerId="ADAL" clId="{130737D9-D01C-4728-8A42-AB8781B5C8F0}" dt="2025-05-21T10:42:25.455" v="8374" actId="20577"/>
        <pc:sldMkLst>
          <pc:docMk/>
          <pc:sldMk cId="237411890" sldId="2147481252"/>
        </pc:sldMkLst>
        <pc:spChg chg="del">
          <ac:chgData name="Myrbakk, Hilde" userId="ae53fc0d-c4f6-483c-acdc-66c6c54096ad" providerId="ADAL" clId="{130737D9-D01C-4728-8A42-AB8781B5C8F0}" dt="2025-05-21T08:39:56.581" v="5331" actId="22"/>
          <ac:spMkLst>
            <pc:docMk/>
            <pc:sldMk cId="237411890" sldId="2147481252"/>
            <ac:spMk id="2" creationId="{82EC6CE8-8F7A-8DD7-97D5-7960451FA71D}"/>
          </ac:spMkLst>
        </pc:spChg>
        <pc:spChg chg="del">
          <ac:chgData name="Myrbakk, Hilde" userId="ae53fc0d-c4f6-483c-acdc-66c6c54096ad" providerId="ADAL" clId="{130737D9-D01C-4728-8A42-AB8781B5C8F0}" dt="2025-05-21T08:41:51.970" v="5335" actId="700"/>
          <ac:spMkLst>
            <pc:docMk/>
            <pc:sldMk cId="237411890" sldId="2147481252"/>
            <ac:spMk id="3" creationId="{F04C1D10-4354-CD38-8952-6B902E462DB9}"/>
          </ac:spMkLst>
        </pc:spChg>
        <pc:spChg chg="del mod ord">
          <ac:chgData name="Myrbakk, Hilde" userId="ae53fc0d-c4f6-483c-acdc-66c6c54096ad" providerId="ADAL" clId="{130737D9-D01C-4728-8A42-AB8781B5C8F0}" dt="2025-05-21T08:41:51.970" v="5335" actId="700"/>
          <ac:spMkLst>
            <pc:docMk/>
            <pc:sldMk cId="237411890" sldId="2147481252"/>
            <ac:spMk id="4" creationId="{A09F8804-5121-818B-C45B-44AF5344F4B4}"/>
          </ac:spMkLst>
        </pc:spChg>
        <pc:spChg chg="add del mod ord">
          <ac:chgData name="Myrbakk, Hilde" userId="ae53fc0d-c4f6-483c-acdc-66c6c54096ad" providerId="ADAL" clId="{130737D9-D01C-4728-8A42-AB8781B5C8F0}" dt="2025-05-21T08:44:05.584" v="5370" actId="478"/>
          <ac:spMkLst>
            <pc:docMk/>
            <pc:sldMk cId="237411890" sldId="2147481252"/>
            <ac:spMk id="9" creationId="{A6BD0DC1-D078-E06E-81D9-58EBE8B4DFAD}"/>
          </ac:spMkLst>
        </pc:spChg>
        <pc:spChg chg="add mod">
          <ac:chgData name="Myrbakk, Hilde" userId="ae53fc0d-c4f6-483c-acdc-66c6c54096ad" providerId="ADAL" clId="{130737D9-D01C-4728-8A42-AB8781B5C8F0}" dt="2025-05-21T08:45:03.506" v="5380" actId="1076"/>
          <ac:spMkLst>
            <pc:docMk/>
            <pc:sldMk cId="237411890" sldId="2147481252"/>
            <ac:spMk id="12" creationId="{16934EA1-8279-011F-47CD-8373A371BE97}"/>
          </ac:spMkLst>
        </pc:spChg>
        <pc:picChg chg="add mod ord">
          <ac:chgData name="Myrbakk, Hilde" userId="ae53fc0d-c4f6-483c-acdc-66c6c54096ad" providerId="ADAL" clId="{130737D9-D01C-4728-8A42-AB8781B5C8F0}" dt="2025-05-21T08:44:56.149" v="5379" actId="14100"/>
          <ac:picMkLst>
            <pc:docMk/>
            <pc:sldMk cId="237411890" sldId="2147481252"/>
            <ac:picMk id="6" creationId="{650B6527-2D55-4B70-9528-E4812AECF572}"/>
          </ac:picMkLst>
        </pc:picChg>
        <pc:picChg chg="add mod">
          <ac:chgData name="Myrbakk, Hilde" userId="ae53fc0d-c4f6-483c-acdc-66c6c54096ad" providerId="ADAL" clId="{130737D9-D01C-4728-8A42-AB8781B5C8F0}" dt="2025-05-21T08:41:45.967" v="5334" actId="1076"/>
          <ac:picMkLst>
            <pc:docMk/>
            <pc:sldMk cId="237411890" sldId="2147481252"/>
            <ac:picMk id="8" creationId="{50EBEC4E-E5AF-EEAB-BAE7-5EEB49B42AAB}"/>
          </ac:picMkLst>
        </pc:picChg>
        <pc:picChg chg="add mod">
          <ac:chgData name="Myrbakk, Hilde" userId="ae53fc0d-c4f6-483c-acdc-66c6c54096ad" providerId="ADAL" clId="{130737D9-D01C-4728-8A42-AB8781B5C8F0}" dt="2025-05-21T08:43:53.480" v="5367" actId="1076"/>
          <ac:picMkLst>
            <pc:docMk/>
            <pc:sldMk cId="237411890" sldId="2147481252"/>
            <ac:picMk id="11" creationId="{44B94D70-3A62-777F-0646-94FBB4BF1965}"/>
          </ac:picMkLst>
        </pc:picChg>
      </pc:sldChg>
      <pc:sldChg chg="modSp new del mod">
        <pc:chgData name="Myrbakk, Hilde" userId="ae53fc0d-c4f6-483c-acdc-66c6c54096ad" providerId="ADAL" clId="{130737D9-D01C-4728-8A42-AB8781B5C8F0}" dt="2025-05-21T08:31:19.528" v="5273" actId="47"/>
        <pc:sldMkLst>
          <pc:docMk/>
          <pc:sldMk cId="830168801" sldId="2147481252"/>
        </pc:sldMkLst>
        <pc:spChg chg="mod">
          <ac:chgData name="Myrbakk, Hilde" userId="ae53fc0d-c4f6-483c-acdc-66c6c54096ad" providerId="ADAL" clId="{130737D9-D01C-4728-8A42-AB8781B5C8F0}" dt="2025-05-21T08:26:18.273" v="5154" actId="20577"/>
          <ac:spMkLst>
            <pc:docMk/>
            <pc:sldMk cId="830168801" sldId="2147481252"/>
            <ac:spMk id="2" creationId="{FD4FE383-E48C-DE2C-F104-F040A8AC44E2}"/>
          </ac:spMkLst>
        </pc:spChg>
      </pc:sldChg>
      <pc:sldChg chg="addSp delSp modSp new mod">
        <pc:chgData name="Myrbakk, Hilde" userId="ae53fc0d-c4f6-483c-acdc-66c6c54096ad" providerId="ADAL" clId="{130737D9-D01C-4728-8A42-AB8781B5C8F0}" dt="2025-05-21T10:39:49.161" v="8368" actId="1076"/>
        <pc:sldMkLst>
          <pc:docMk/>
          <pc:sldMk cId="905030505" sldId="2147481253"/>
        </pc:sldMkLst>
        <pc:spChg chg="mod">
          <ac:chgData name="Myrbakk, Hilde" userId="ae53fc0d-c4f6-483c-acdc-66c6c54096ad" providerId="ADAL" clId="{130737D9-D01C-4728-8A42-AB8781B5C8F0}" dt="2025-05-21T10:30:37.106" v="7713" actId="113"/>
          <ac:spMkLst>
            <pc:docMk/>
            <pc:sldMk cId="905030505" sldId="2147481253"/>
            <ac:spMk id="2" creationId="{234683EC-EA97-BFA1-5C12-8E49D6CA70DF}"/>
          </ac:spMkLst>
        </pc:spChg>
        <pc:spChg chg="add del">
          <ac:chgData name="Myrbakk, Hilde" userId="ae53fc0d-c4f6-483c-acdc-66c6c54096ad" providerId="ADAL" clId="{130737D9-D01C-4728-8A42-AB8781B5C8F0}" dt="2025-05-21T10:22:02.896" v="7261"/>
          <ac:spMkLst>
            <pc:docMk/>
            <pc:sldMk cId="905030505" sldId="2147481253"/>
            <ac:spMk id="3" creationId="{8CC45E93-DFB8-DDED-1C26-0C643B8FF77C}"/>
          </ac:spMkLst>
        </pc:spChg>
        <pc:spChg chg="add del mod">
          <ac:chgData name="Myrbakk, Hilde" userId="ae53fc0d-c4f6-483c-acdc-66c6c54096ad" providerId="ADAL" clId="{130737D9-D01C-4728-8A42-AB8781B5C8F0}" dt="2025-05-21T10:22:33.250" v="7271" actId="478"/>
          <ac:spMkLst>
            <pc:docMk/>
            <pc:sldMk cId="905030505" sldId="2147481253"/>
            <ac:spMk id="8" creationId="{ADDEB686-492A-2450-1A95-BB538D5585C1}"/>
          </ac:spMkLst>
        </pc:spChg>
        <pc:spChg chg="add mod">
          <ac:chgData name="Myrbakk, Hilde" userId="ae53fc0d-c4f6-483c-acdc-66c6c54096ad" providerId="ADAL" clId="{130737D9-D01C-4728-8A42-AB8781B5C8F0}" dt="2025-05-21T10:28:56.564" v="7585" actId="1076"/>
          <ac:spMkLst>
            <pc:docMk/>
            <pc:sldMk cId="905030505" sldId="2147481253"/>
            <ac:spMk id="10" creationId="{2926A22E-56EF-562F-061D-0E01B7574148}"/>
          </ac:spMkLst>
        </pc:spChg>
        <pc:graphicFrameChg chg="add mod">
          <ac:chgData name="Myrbakk, Hilde" userId="ae53fc0d-c4f6-483c-acdc-66c6c54096ad" providerId="ADAL" clId="{130737D9-D01C-4728-8A42-AB8781B5C8F0}" dt="2025-05-21T10:22:00.966" v="7260"/>
          <ac:graphicFrameMkLst>
            <pc:docMk/>
            <pc:sldMk cId="905030505" sldId="2147481253"/>
            <ac:graphicFrameMk id="4" creationId="{C744BD99-FDD1-4AC2-A6AB-7737A2B6B04F}"/>
          </ac:graphicFrameMkLst>
        </pc:graphicFrameChg>
        <pc:graphicFrameChg chg="add del mod">
          <ac:chgData name="Myrbakk, Hilde" userId="ae53fc0d-c4f6-483c-acdc-66c6c54096ad" providerId="ADAL" clId="{130737D9-D01C-4728-8A42-AB8781B5C8F0}" dt="2025-05-21T10:39:44.547" v="8367" actId="478"/>
          <ac:graphicFrameMkLst>
            <pc:docMk/>
            <pc:sldMk cId="905030505" sldId="2147481253"/>
            <ac:graphicFrameMk id="6" creationId="{C744BD99-FDD1-4AC2-A6AB-7737A2B6B04F}"/>
          </ac:graphicFrameMkLst>
        </pc:graphicFrameChg>
        <pc:picChg chg="add del mod">
          <ac:chgData name="Myrbakk, Hilde" userId="ae53fc0d-c4f6-483c-acdc-66c6c54096ad" providerId="ADAL" clId="{130737D9-D01C-4728-8A42-AB8781B5C8F0}" dt="2025-05-21T10:22:31.069" v="7270" actId="478"/>
          <ac:picMkLst>
            <pc:docMk/>
            <pc:sldMk cId="905030505" sldId="2147481253"/>
            <ac:picMk id="5" creationId="{43EC334F-D5F2-B42A-A4DB-C65C30F66954}"/>
          </ac:picMkLst>
        </pc:picChg>
        <pc:picChg chg="add mod">
          <ac:chgData name="Myrbakk, Hilde" userId="ae53fc0d-c4f6-483c-acdc-66c6c54096ad" providerId="ADAL" clId="{130737D9-D01C-4728-8A42-AB8781B5C8F0}" dt="2025-05-21T10:39:49.161" v="8368" actId="1076"/>
          <ac:picMkLst>
            <pc:docMk/>
            <pc:sldMk cId="905030505" sldId="2147481253"/>
            <ac:picMk id="11" creationId="{3DE67F62-44F2-9AC2-EC87-03E89A37FC53}"/>
          </ac:picMkLst>
        </pc:picChg>
      </pc:sldChg>
      <pc:sldChg chg="modSp new del mod">
        <pc:chgData name="Myrbakk, Hilde" userId="ae53fc0d-c4f6-483c-acdc-66c6c54096ad" providerId="ADAL" clId="{130737D9-D01C-4728-8A42-AB8781B5C8F0}" dt="2025-05-21T08:31:20.590" v="5274" actId="47"/>
        <pc:sldMkLst>
          <pc:docMk/>
          <pc:sldMk cId="3358423078" sldId="2147481253"/>
        </pc:sldMkLst>
        <pc:spChg chg="mod">
          <ac:chgData name="Myrbakk, Hilde" userId="ae53fc0d-c4f6-483c-acdc-66c6c54096ad" providerId="ADAL" clId="{130737D9-D01C-4728-8A42-AB8781B5C8F0}" dt="2025-05-21T08:25:37.963" v="5100" actId="20577"/>
          <ac:spMkLst>
            <pc:docMk/>
            <pc:sldMk cId="3358423078" sldId="2147481253"/>
            <ac:spMk id="2" creationId="{06E2C35D-F4D5-0FE7-B04D-4438A2600D7A}"/>
          </ac:spMkLst>
        </pc:spChg>
        <pc:spChg chg="mod">
          <ac:chgData name="Myrbakk, Hilde" userId="ae53fc0d-c4f6-483c-acdc-66c6c54096ad" providerId="ADAL" clId="{130737D9-D01C-4728-8A42-AB8781B5C8F0}" dt="2025-05-21T08:25:46.625" v="5124" actId="20577"/>
          <ac:spMkLst>
            <pc:docMk/>
            <pc:sldMk cId="3358423078" sldId="2147481253"/>
            <ac:spMk id="3" creationId="{DA0B4560-0374-8B0F-2BF4-EEB037CEC6B7}"/>
          </ac:spMkLst>
        </pc:spChg>
      </pc:sldChg>
      <pc:sldChg chg="add">
        <pc:chgData name="Myrbakk, Hilde" userId="ae53fc0d-c4f6-483c-acdc-66c6c54096ad" providerId="ADAL" clId="{130737D9-D01C-4728-8A42-AB8781B5C8F0}" dt="2025-05-21T11:03:24.575" v="8377"/>
        <pc:sldMkLst>
          <pc:docMk/>
          <pc:sldMk cId="40735390" sldId="2147481254"/>
        </pc:sldMkLst>
      </pc:sldChg>
      <pc:sldChg chg="add del">
        <pc:chgData name="Myrbakk, Hilde" userId="ae53fc0d-c4f6-483c-acdc-66c6c54096ad" providerId="ADAL" clId="{130737D9-D01C-4728-8A42-AB8781B5C8F0}" dt="2025-05-20T12:57:19.751" v="3879" actId="47"/>
        <pc:sldMkLst>
          <pc:docMk/>
          <pc:sldMk cId="1295949227" sldId="2147483135"/>
        </pc:sldMkLst>
      </pc:sldChg>
      <pc:sldMasterChg chg="del delSldLayout">
        <pc:chgData name="Myrbakk, Hilde" userId="ae53fc0d-c4f6-483c-acdc-66c6c54096ad" providerId="ADAL" clId="{130737D9-D01C-4728-8A42-AB8781B5C8F0}" dt="2025-05-21T10:40:52.760" v="8369" actId="47"/>
        <pc:sldMasterMkLst>
          <pc:docMk/>
          <pc:sldMasterMk cId="233807600" sldId="2147483693"/>
        </pc:sldMasterMkLst>
        <pc:sldLayoutChg chg="del">
          <pc:chgData name="Myrbakk, Hilde" userId="ae53fc0d-c4f6-483c-acdc-66c6c54096ad" providerId="ADAL" clId="{130737D9-D01C-4728-8A42-AB8781B5C8F0}" dt="2025-05-21T10:40:52.760" v="8369" actId="47"/>
          <pc:sldLayoutMkLst>
            <pc:docMk/>
            <pc:sldMasterMk cId="233807600" sldId="2147483693"/>
            <pc:sldLayoutMk cId="3923293839" sldId="2147483694"/>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3885187341" sldId="2147483695"/>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697487411" sldId="2147483696"/>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2335314917" sldId="2147483697"/>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4003091549" sldId="2147483698"/>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2183262491" sldId="2147483699"/>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2739399226" sldId="2147483700"/>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2392869583" sldId="2147483701"/>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2876517578" sldId="2147483702"/>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3508742066" sldId="2147483703"/>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3810964980" sldId="2147483704"/>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2178185361" sldId="2147483705"/>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2821551685" sldId="2147483706"/>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1607712874" sldId="2147483707"/>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3946230409" sldId="2147483708"/>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2702125387" sldId="2147483709"/>
          </pc:sldLayoutMkLst>
        </pc:sldLayoutChg>
        <pc:sldLayoutChg chg="del">
          <pc:chgData name="Myrbakk, Hilde" userId="ae53fc0d-c4f6-483c-acdc-66c6c54096ad" providerId="ADAL" clId="{130737D9-D01C-4728-8A42-AB8781B5C8F0}" dt="2025-05-21T10:40:52.760" v="8369" actId="47"/>
          <pc:sldLayoutMkLst>
            <pc:docMk/>
            <pc:sldMasterMk cId="233807600" sldId="2147483693"/>
            <pc:sldLayoutMk cId="3781360911" sldId="2147483710"/>
          </pc:sldLayoutMkLst>
        </pc:sldLayoutChg>
      </pc:sldMasterChg>
      <pc:sldMasterChg chg="del delSldLayout">
        <pc:chgData name="Myrbakk, Hilde" userId="ae53fc0d-c4f6-483c-acdc-66c6c54096ad" providerId="ADAL" clId="{130737D9-D01C-4728-8A42-AB8781B5C8F0}" dt="2025-05-20T12:57:19.751" v="3879" actId="47"/>
        <pc:sldMasterMkLst>
          <pc:docMk/>
          <pc:sldMasterMk cId="1252830267" sldId="2147483730"/>
        </pc:sldMasterMkLst>
        <pc:sldLayoutChg chg="del">
          <pc:chgData name="Myrbakk, Hilde" userId="ae53fc0d-c4f6-483c-acdc-66c6c54096ad" providerId="ADAL" clId="{130737D9-D01C-4728-8A42-AB8781B5C8F0}" dt="2025-05-20T12:57:19.751" v="3879" actId="47"/>
          <pc:sldLayoutMkLst>
            <pc:docMk/>
            <pc:sldMasterMk cId="1252830267" sldId="2147483730"/>
            <pc:sldLayoutMk cId="4253565394" sldId="2147483731"/>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3162518226" sldId="2147483732"/>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2938924007" sldId="2147483733"/>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324122313" sldId="2147483734"/>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2538265946" sldId="2147483735"/>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970273489" sldId="2147483736"/>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1388640098" sldId="2147483737"/>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970167630" sldId="2147483738"/>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4146819883" sldId="2147483739"/>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3935443285" sldId="2147483740"/>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2544535480" sldId="2147483741"/>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1507509120" sldId="2147483742"/>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1637006060" sldId="2147483743"/>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1527286296" sldId="2147483744"/>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1164250382" sldId="2147483745"/>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3092134518" sldId="2147483746"/>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461174907" sldId="2147483747"/>
          </pc:sldLayoutMkLst>
        </pc:sldLayoutChg>
        <pc:sldLayoutChg chg="del">
          <pc:chgData name="Myrbakk, Hilde" userId="ae53fc0d-c4f6-483c-acdc-66c6c54096ad" providerId="ADAL" clId="{130737D9-D01C-4728-8A42-AB8781B5C8F0}" dt="2025-05-20T12:57:19.751" v="3879" actId="47"/>
          <pc:sldLayoutMkLst>
            <pc:docMk/>
            <pc:sldMasterMk cId="1252830267" sldId="2147483730"/>
            <pc:sldLayoutMk cId="711560719" sldId="2147483748"/>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082786153437308E-2"/>
          <c:y val="2.9571164465686861E-2"/>
          <c:w val="0.92669957210980036"/>
          <c:h val="0.85338028721844583"/>
        </c:manualLayout>
      </c:layout>
      <c:barChart>
        <c:barDir val="col"/>
        <c:grouping val="stacked"/>
        <c:varyColors val="0"/>
        <c:ser>
          <c:idx val="0"/>
          <c:order val="0"/>
          <c:tx>
            <c:strRef>
              <c:f>'Ark1'!$B$1</c:f>
              <c:strCache>
                <c:ptCount val="1"/>
                <c:pt idx="0">
                  <c:v>Barnetrygd</c:v>
                </c:pt>
              </c:strCache>
            </c:strRef>
          </c:tx>
          <c:spPr>
            <a:solidFill>
              <a:schemeClr val="accent1"/>
            </a:solidFill>
          </c:spPr>
          <c:invertIfNegative val="0"/>
          <c:cat>
            <c:strRef>
              <c:f>'Ark1'!$A$2:$A$107</c:f>
              <c:strCache>
                <c:ptCount val="106"/>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pt idx="18">
                  <c:v>18 år</c:v>
                </c:pt>
                <c:pt idx="19">
                  <c:v>19 år</c:v>
                </c:pt>
                <c:pt idx="20">
                  <c:v>20 år</c:v>
                </c:pt>
                <c:pt idx="21">
                  <c:v>21 år</c:v>
                </c:pt>
                <c:pt idx="22">
                  <c:v>22 år</c:v>
                </c:pt>
                <c:pt idx="23">
                  <c:v>23 år</c:v>
                </c:pt>
                <c:pt idx="24">
                  <c:v>24 år</c:v>
                </c:pt>
                <c:pt idx="25">
                  <c:v>25 år</c:v>
                </c:pt>
                <c:pt idx="26">
                  <c:v>26 år</c:v>
                </c:pt>
                <c:pt idx="27">
                  <c:v>27 år</c:v>
                </c:pt>
                <c:pt idx="28">
                  <c:v>28 år</c:v>
                </c:pt>
                <c:pt idx="29">
                  <c:v>29 år</c:v>
                </c:pt>
                <c:pt idx="30">
                  <c:v>30 år</c:v>
                </c:pt>
                <c:pt idx="31">
                  <c:v>31 år</c:v>
                </c:pt>
                <c:pt idx="32">
                  <c:v>32 år</c:v>
                </c:pt>
                <c:pt idx="33">
                  <c:v>33 år</c:v>
                </c:pt>
                <c:pt idx="34">
                  <c:v>34 år</c:v>
                </c:pt>
                <c:pt idx="35">
                  <c:v>35 år</c:v>
                </c:pt>
                <c:pt idx="36">
                  <c:v>36 år</c:v>
                </c:pt>
                <c:pt idx="37">
                  <c:v>37 år</c:v>
                </c:pt>
                <c:pt idx="38">
                  <c:v>38 år</c:v>
                </c:pt>
                <c:pt idx="39">
                  <c:v>39 år</c:v>
                </c:pt>
                <c:pt idx="40">
                  <c:v>40 år</c:v>
                </c:pt>
                <c:pt idx="41">
                  <c:v>41 år</c:v>
                </c:pt>
                <c:pt idx="42">
                  <c:v>42 år</c:v>
                </c:pt>
                <c:pt idx="43">
                  <c:v>43 år</c:v>
                </c:pt>
                <c:pt idx="44">
                  <c:v>44 år</c:v>
                </c:pt>
                <c:pt idx="45">
                  <c:v>45 år</c:v>
                </c:pt>
                <c:pt idx="46">
                  <c:v>46 år</c:v>
                </c:pt>
                <c:pt idx="47">
                  <c:v>47 år</c:v>
                </c:pt>
                <c:pt idx="48">
                  <c:v>48 år</c:v>
                </c:pt>
                <c:pt idx="49">
                  <c:v>49 år</c:v>
                </c:pt>
                <c:pt idx="50">
                  <c:v>50 år</c:v>
                </c:pt>
                <c:pt idx="51">
                  <c:v>51 år</c:v>
                </c:pt>
                <c:pt idx="52">
                  <c:v>52 år</c:v>
                </c:pt>
                <c:pt idx="53">
                  <c:v>53 år</c:v>
                </c:pt>
                <c:pt idx="54">
                  <c:v>54 år</c:v>
                </c:pt>
                <c:pt idx="55">
                  <c:v>55 år</c:v>
                </c:pt>
                <c:pt idx="56">
                  <c:v>56 år</c:v>
                </c:pt>
                <c:pt idx="57">
                  <c:v>57 år</c:v>
                </c:pt>
                <c:pt idx="58">
                  <c:v>58 år</c:v>
                </c:pt>
                <c:pt idx="59">
                  <c:v>59 år</c:v>
                </c:pt>
                <c:pt idx="60">
                  <c:v>60 år</c:v>
                </c:pt>
                <c:pt idx="61">
                  <c:v>61 år</c:v>
                </c:pt>
                <c:pt idx="62">
                  <c:v>62 år</c:v>
                </c:pt>
                <c:pt idx="63">
                  <c:v>63 år</c:v>
                </c:pt>
                <c:pt idx="64">
                  <c:v>64 år</c:v>
                </c:pt>
                <c:pt idx="65">
                  <c:v>65 år</c:v>
                </c:pt>
                <c:pt idx="66">
                  <c:v>66 år</c:v>
                </c:pt>
                <c:pt idx="67">
                  <c:v>67 år</c:v>
                </c:pt>
                <c:pt idx="68">
                  <c:v>68 år</c:v>
                </c:pt>
                <c:pt idx="69">
                  <c:v>69 år</c:v>
                </c:pt>
                <c:pt idx="70">
                  <c:v>70 år</c:v>
                </c:pt>
                <c:pt idx="71">
                  <c:v>71 år</c:v>
                </c:pt>
                <c:pt idx="72">
                  <c:v>72 år</c:v>
                </c:pt>
                <c:pt idx="73">
                  <c:v>73 år</c:v>
                </c:pt>
                <c:pt idx="74">
                  <c:v>74 år</c:v>
                </c:pt>
                <c:pt idx="75">
                  <c:v>75 år</c:v>
                </c:pt>
                <c:pt idx="76">
                  <c:v>76 år</c:v>
                </c:pt>
                <c:pt idx="77">
                  <c:v>77 år</c:v>
                </c:pt>
                <c:pt idx="78">
                  <c:v>78 år</c:v>
                </c:pt>
                <c:pt idx="79">
                  <c:v>79 år</c:v>
                </c:pt>
                <c:pt idx="80">
                  <c:v>80 år</c:v>
                </c:pt>
                <c:pt idx="81">
                  <c:v>81 år</c:v>
                </c:pt>
                <c:pt idx="82">
                  <c:v>82 år</c:v>
                </c:pt>
                <c:pt idx="83">
                  <c:v>83 år</c:v>
                </c:pt>
                <c:pt idx="84">
                  <c:v>84 år</c:v>
                </c:pt>
                <c:pt idx="85">
                  <c:v>85 år</c:v>
                </c:pt>
                <c:pt idx="86">
                  <c:v>86 år</c:v>
                </c:pt>
                <c:pt idx="87">
                  <c:v>87 år</c:v>
                </c:pt>
                <c:pt idx="88">
                  <c:v>88 år</c:v>
                </c:pt>
                <c:pt idx="89">
                  <c:v>89 år</c:v>
                </c:pt>
                <c:pt idx="90">
                  <c:v>90 år</c:v>
                </c:pt>
                <c:pt idx="91">
                  <c:v>91 år</c:v>
                </c:pt>
                <c:pt idx="92">
                  <c:v>92 år</c:v>
                </c:pt>
                <c:pt idx="93">
                  <c:v>93 år</c:v>
                </c:pt>
                <c:pt idx="94">
                  <c:v>94 år</c:v>
                </c:pt>
                <c:pt idx="95">
                  <c:v>95 år</c:v>
                </c:pt>
                <c:pt idx="96">
                  <c:v>96 år</c:v>
                </c:pt>
                <c:pt idx="97">
                  <c:v>97 år</c:v>
                </c:pt>
                <c:pt idx="98">
                  <c:v>98 år</c:v>
                </c:pt>
                <c:pt idx="99">
                  <c:v>99 år</c:v>
                </c:pt>
                <c:pt idx="100">
                  <c:v>100 år</c:v>
                </c:pt>
                <c:pt idx="101">
                  <c:v>101 år</c:v>
                </c:pt>
                <c:pt idx="102">
                  <c:v>102 år</c:v>
                </c:pt>
                <c:pt idx="103">
                  <c:v>103 år</c:v>
                </c:pt>
                <c:pt idx="104">
                  <c:v>104 år</c:v>
                </c:pt>
                <c:pt idx="105">
                  <c:v>105 år+</c:v>
                </c:pt>
              </c:strCache>
            </c:strRef>
          </c:cat>
          <c:val>
            <c:numRef>
              <c:f>'Ark1'!$B$2:$B$107</c:f>
              <c:numCache>
                <c:formatCode>General</c:formatCode>
                <c:ptCount val="106"/>
                <c:pt idx="0">
                  <c:v>47521</c:v>
                </c:pt>
                <c:pt idx="1">
                  <c:v>53674</c:v>
                </c:pt>
                <c:pt idx="2">
                  <c:v>55550</c:v>
                </c:pt>
                <c:pt idx="3">
                  <c:v>56293</c:v>
                </c:pt>
                <c:pt idx="4">
                  <c:v>58065</c:v>
                </c:pt>
                <c:pt idx="5">
                  <c:v>60653</c:v>
                </c:pt>
                <c:pt idx="6">
                  <c:v>60797</c:v>
                </c:pt>
                <c:pt idx="7">
                  <c:v>61192</c:v>
                </c:pt>
                <c:pt idx="8">
                  <c:v>61543</c:v>
                </c:pt>
                <c:pt idx="9">
                  <c:v>63489</c:v>
                </c:pt>
                <c:pt idx="10">
                  <c:v>64128</c:v>
                </c:pt>
                <c:pt idx="11">
                  <c:v>65978</c:v>
                </c:pt>
                <c:pt idx="12">
                  <c:v>67107</c:v>
                </c:pt>
                <c:pt idx="13">
                  <c:v>66371</c:v>
                </c:pt>
                <c:pt idx="14">
                  <c:v>64689</c:v>
                </c:pt>
                <c:pt idx="15">
                  <c:v>65084</c:v>
                </c:pt>
                <c:pt idx="16">
                  <c:v>63569</c:v>
                </c:pt>
                <c:pt idx="17">
                  <c:v>63883</c:v>
                </c:pt>
              </c:numCache>
            </c:numRef>
          </c:val>
          <c:extLst>
            <c:ext xmlns:c16="http://schemas.microsoft.com/office/drawing/2014/chart" uri="{C3380CC4-5D6E-409C-BE32-E72D297353CC}">
              <c16:uniqueId val="{00000000-7CA8-4639-B22C-28572CAEC77C}"/>
            </c:ext>
          </c:extLst>
        </c:ser>
        <c:ser>
          <c:idx val="1"/>
          <c:order val="1"/>
          <c:tx>
            <c:strRef>
              <c:f>'Ark1'!$C$1</c:f>
              <c:strCache>
                <c:ptCount val="1"/>
                <c:pt idx="0">
                  <c:v>Sosialhjelp</c:v>
                </c:pt>
              </c:strCache>
            </c:strRef>
          </c:tx>
          <c:spPr>
            <a:solidFill>
              <a:schemeClr val="accent1">
                <a:lumMod val="20000"/>
                <a:lumOff val="80000"/>
              </a:schemeClr>
            </a:solidFill>
          </c:spPr>
          <c:invertIfNegative val="0"/>
          <c:cat>
            <c:strRef>
              <c:f>'Ark1'!$A$2:$A$107</c:f>
              <c:strCache>
                <c:ptCount val="106"/>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pt idx="18">
                  <c:v>18 år</c:v>
                </c:pt>
                <c:pt idx="19">
                  <c:v>19 år</c:v>
                </c:pt>
                <c:pt idx="20">
                  <c:v>20 år</c:v>
                </c:pt>
                <c:pt idx="21">
                  <c:v>21 år</c:v>
                </c:pt>
                <c:pt idx="22">
                  <c:v>22 år</c:v>
                </c:pt>
                <c:pt idx="23">
                  <c:v>23 år</c:v>
                </c:pt>
                <c:pt idx="24">
                  <c:v>24 år</c:v>
                </c:pt>
                <c:pt idx="25">
                  <c:v>25 år</c:v>
                </c:pt>
                <c:pt idx="26">
                  <c:v>26 år</c:v>
                </c:pt>
                <c:pt idx="27">
                  <c:v>27 år</c:v>
                </c:pt>
                <c:pt idx="28">
                  <c:v>28 år</c:v>
                </c:pt>
                <c:pt idx="29">
                  <c:v>29 år</c:v>
                </c:pt>
                <c:pt idx="30">
                  <c:v>30 år</c:v>
                </c:pt>
                <c:pt idx="31">
                  <c:v>31 år</c:v>
                </c:pt>
                <c:pt idx="32">
                  <c:v>32 år</c:v>
                </c:pt>
                <c:pt idx="33">
                  <c:v>33 år</c:v>
                </c:pt>
                <c:pt idx="34">
                  <c:v>34 år</c:v>
                </c:pt>
                <c:pt idx="35">
                  <c:v>35 år</c:v>
                </c:pt>
                <c:pt idx="36">
                  <c:v>36 år</c:v>
                </c:pt>
                <c:pt idx="37">
                  <c:v>37 år</c:v>
                </c:pt>
                <c:pt idx="38">
                  <c:v>38 år</c:v>
                </c:pt>
                <c:pt idx="39">
                  <c:v>39 år</c:v>
                </c:pt>
                <c:pt idx="40">
                  <c:v>40 år</c:v>
                </c:pt>
                <c:pt idx="41">
                  <c:v>41 år</c:v>
                </c:pt>
                <c:pt idx="42">
                  <c:v>42 år</c:v>
                </c:pt>
                <c:pt idx="43">
                  <c:v>43 år</c:v>
                </c:pt>
                <c:pt idx="44">
                  <c:v>44 år</c:v>
                </c:pt>
                <c:pt idx="45">
                  <c:v>45 år</c:v>
                </c:pt>
                <c:pt idx="46">
                  <c:v>46 år</c:v>
                </c:pt>
                <c:pt idx="47">
                  <c:v>47 år</c:v>
                </c:pt>
                <c:pt idx="48">
                  <c:v>48 år</c:v>
                </c:pt>
                <c:pt idx="49">
                  <c:v>49 år</c:v>
                </c:pt>
                <c:pt idx="50">
                  <c:v>50 år</c:v>
                </c:pt>
                <c:pt idx="51">
                  <c:v>51 år</c:v>
                </c:pt>
                <c:pt idx="52">
                  <c:v>52 år</c:v>
                </c:pt>
                <c:pt idx="53">
                  <c:v>53 år</c:v>
                </c:pt>
                <c:pt idx="54">
                  <c:v>54 år</c:v>
                </c:pt>
                <c:pt idx="55">
                  <c:v>55 år</c:v>
                </c:pt>
                <c:pt idx="56">
                  <c:v>56 år</c:v>
                </c:pt>
                <c:pt idx="57">
                  <c:v>57 år</c:v>
                </c:pt>
                <c:pt idx="58">
                  <c:v>58 år</c:v>
                </c:pt>
                <c:pt idx="59">
                  <c:v>59 år</c:v>
                </c:pt>
                <c:pt idx="60">
                  <c:v>60 år</c:v>
                </c:pt>
                <c:pt idx="61">
                  <c:v>61 år</c:v>
                </c:pt>
                <c:pt idx="62">
                  <c:v>62 år</c:v>
                </c:pt>
                <c:pt idx="63">
                  <c:v>63 år</c:v>
                </c:pt>
                <c:pt idx="64">
                  <c:v>64 år</c:v>
                </c:pt>
                <c:pt idx="65">
                  <c:v>65 år</c:v>
                </c:pt>
                <c:pt idx="66">
                  <c:v>66 år</c:v>
                </c:pt>
                <c:pt idx="67">
                  <c:v>67 år</c:v>
                </c:pt>
                <c:pt idx="68">
                  <c:v>68 år</c:v>
                </c:pt>
                <c:pt idx="69">
                  <c:v>69 år</c:v>
                </c:pt>
                <c:pt idx="70">
                  <c:v>70 år</c:v>
                </c:pt>
                <c:pt idx="71">
                  <c:v>71 år</c:v>
                </c:pt>
                <c:pt idx="72">
                  <c:v>72 år</c:v>
                </c:pt>
                <c:pt idx="73">
                  <c:v>73 år</c:v>
                </c:pt>
                <c:pt idx="74">
                  <c:v>74 år</c:v>
                </c:pt>
                <c:pt idx="75">
                  <c:v>75 år</c:v>
                </c:pt>
                <c:pt idx="76">
                  <c:v>76 år</c:v>
                </c:pt>
                <c:pt idx="77">
                  <c:v>77 år</c:v>
                </c:pt>
                <c:pt idx="78">
                  <c:v>78 år</c:v>
                </c:pt>
                <c:pt idx="79">
                  <c:v>79 år</c:v>
                </c:pt>
                <c:pt idx="80">
                  <c:v>80 år</c:v>
                </c:pt>
                <c:pt idx="81">
                  <c:v>81 år</c:v>
                </c:pt>
                <c:pt idx="82">
                  <c:v>82 år</c:v>
                </c:pt>
                <c:pt idx="83">
                  <c:v>83 år</c:v>
                </c:pt>
                <c:pt idx="84">
                  <c:v>84 år</c:v>
                </c:pt>
                <c:pt idx="85">
                  <c:v>85 år</c:v>
                </c:pt>
                <c:pt idx="86">
                  <c:v>86 år</c:v>
                </c:pt>
                <c:pt idx="87">
                  <c:v>87 år</c:v>
                </c:pt>
                <c:pt idx="88">
                  <c:v>88 år</c:v>
                </c:pt>
                <c:pt idx="89">
                  <c:v>89 år</c:v>
                </c:pt>
                <c:pt idx="90">
                  <c:v>90 år</c:v>
                </c:pt>
                <c:pt idx="91">
                  <c:v>91 år</c:v>
                </c:pt>
                <c:pt idx="92">
                  <c:v>92 år</c:v>
                </c:pt>
                <c:pt idx="93">
                  <c:v>93 år</c:v>
                </c:pt>
                <c:pt idx="94">
                  <c:v>94 år</c:v>
                </c:pt>
                <c:pt idx="95">
                  <c:v>95 år</c:v>
                </c:pt>
                <c:pt idx="96">
                  <c:v>96 år</c:v>
                </c:pt>
                <c:pt idx="97">
                  <c:v>97 år</c:v>
                </c:pt>
                <c:pt idx="98">
                  <c:v>98 år</c:v>
                </c:pt>
                <c:pt idx="99">
                  <c:v>99 år</c:v>
                </c:pt>
                <c:pt idx="100">
                  <c:v>100 år</c:v>
                </c:pt>
                <c:pt idx="101">
                  <c:v>101 år</c:v>
                </c:pt>
                <c:pt idx="102">
                  <c:v>102 år</c:v>
                </c:pt>
                <c:pt idx="103">
                  <c:v>103 år</c:v>
                </c:pt>
                <c:pt idx="104">
                  <c:v>104 år</c:v>
                </c:pt>
                <c:pt idx="105">
                  <c:v>105 år+</c:v>
                </c:pt>
              </c:strCache>
            </c:strRef>
          </c:cat>
          <c:val>
            <c:numRef>
              <c:f>'Ark1'!$C$2:$C$107</c:f>
              <c:numCache>
                <c:formatCode>General</c:formatCode>
                <c:ptCount val="106"/>
                <c:pt idx="18">
                  <c:v>518</c:v>
                </c:pt>
                <c:pt idx="19">
                  <c:v>824</c:v>
                </c:pt>
                <c:pt idx="20">
                  <c:v>997</c:v>
                </c:pt>
                <c:pt idx="21">
                  <c:v>1021</c:v>
                </c:pt>
                <c:pt idx="22">
                  <c:v>970</c:v>
                </c:pt>
                <c:pt idx="23">
                  <c:v>942</c:v>
                </c:pt>
                <c:pt idx="24">
                  <c:v>945</c:v>
                </c:pt>
                <c:pt idx="25">
                  <c:v>877</c:v>
                </c:pt>
                <c:pt idx="26">
                  <c:v>875</c:v>
                </c:pt>
                <c:pt idx="27">
                  <c:v>832</c:v>
                </c:pt>
                <c:pt idx="28">
                  <c:v>823</c:v>
                </c:pt>
                <c:pt idx="29">
                  <c:v>806</c:v>
                </c:pt>
                <c:pt idx="30">
                  <c:v>823</c:v>
                </c:pt>
                <c:pt idx="31">
                  <c:v>891</c:v>
                </c:pt>
                <c:pt idx="32">
                  <c:v>868</c:v>
                </c:pt>
                <c:pt idx="33">
                  <c:v>939</c:v>
                </c:pt>
                <c:pt idx="34">
                  <c:v>864</c:v>
                </c:pt>
                <c:pt idx="35">
                  <c:v>892</c:v>
                </c:pt>
                <c:pt idx="36">
                  <c:v>956</c:v>
                </c:pt>
                <c:pt idx="37">
                  <c:v>867</c:v>
                </c:pt>
                <c:pt idx="38">
                  <c:v>843</c:v>
                </c:pt>
                <c:pt idx="39">
                  <c:v>913</c:v>
                </c:pt>
                <c:pt idx="40">
                  <c:v>821</c:v>
                </c:pt>
                <c:pt idx="41">
                  <c:v>927</c:v>
                </c:pt>
                <c:pt idx="42">
                  <c:v>761</c:v>
                </c:pt>
                <c:pt idx="43">
                  <c:v>769</c:v>
                </c:pt>
                <c:pt idx="44">
                  <c:v>700</c:v>
                </c:pt>
                <c:pt idx="45">
                  <c:v>676</c:v>
                </c:pt>
                <c:pt idx="46">
                  <c:v>752</c:v>
                </c:pt>
                <c:pt idx="47">
                  <c:v>704</c:v>
                </c:pt>
                <c:pt idx="48">
                  <c:v>619</c:v>
                </c:pt>
                <c:pt idx="49">
                  <c:v>715</c:v>
                </c:pt>
                <c:pt idx="50">
                  <c:v>537</c:v>
                </c:pt>
                <c:pt idx="51">
                  <c:v>670</c:v>
                </c:pt>
                <c:pt idx="52">
                  <c:v>540</c:v>
                </c:pt>
                <c:pt idx="53">
                  <c:v>617</c:v>
                </c:pt>
                <c:pt idx="54">
                  <c:v>495</c:v>
                </c:pt>
                <c:pt idx="55">
                  <c:v>440</c:v>
                </c:pt>
                <c:pt idx="56">
                  <c:v>478</c:v>
                </c:pt>
                <c:pt idx="57">
                  <c:v>443</c:v>
                </c:pt>
                <c:pt idx="58">
                  <c:v>389</c:v>
                </c:pt>
                <c:pt idx="59">
                  <c:v>428</c:v>
                </c:pt>
                <c:pt idx="60">
                  <c:v>373</c:v>
                </c:pt>
                <c:pt idx="61">
                  <c:v>375</c:v>
                </c:pt>
                <c:pt idx="62">
                  <c:v>295</c:v>
                </c:pt>
                <c:pt idx="63">
                  <c:v>301</c:v>
                </c:pt>
                <c:pt idx="64">
                  <c:v>263</c:v>
                </c:pt>
                <c:pt idx="65">
                  <c:v>269</c:v>
                </c:pt>
                <c:pt idx="66">
                  <c:v>239</c:v>
                </c:pt>
                <c:pt idx="67">
                  <c:v>55</c:v>
                </c:pt>
                <c:pt idx="68">
                  <c:v>8</c:v>
                </c:pt>
                <c:pt idx="69">
                  <c:v>14</c:v>
                </c:pt>
                <c:pt idx="70">
                  <c:v>7</c:v>
                </c:pt>
                <c:pt idx="71">
                  <c:v>7</c:v>
                </c:pt>
                <c:pt idx="72">
                  <c:v>17</c:v>
                </c:pt>
                <c:pt idx="73">
                  <c:v>18</c:v>
                </c:pt>
                <c:pt idx="74">
                  <c:v>10</c:v>
                </c:pt>
                <c:pt idx="75">
                  <c:v>13</c:v>
                </c:pt>
                <c:pt idx="76">
                  <c:v>18</c:v>
                </c:pt>
                <c:pt idx="77">
                  <c:v>7</c:v>
                </c:pt>
                <c:pt idx="78">
                  <c:v>10</c:v>
                </c:pt>
                <c:pt idx="79">
                  <c:v>17</c:v>
                </c:pt>
                <c:pt idx="80">
                  <c:v>8</c:v>
                </c:pt>
                <c:pt idx="81">
                  <c:v>20</c:v>
                </c:pt>
                <c:pt idx="82">
                  <c:v>21</c:v>
                </c:pt>
                <c:pt idx="83">
                  <c:v>21</c:v>
                </c:pt>
                <c:pt idx="84">
                  <c:v>14</c:v>
                </c:pt>
                <c:pt idx="85">
                  <c:v>8</c:v>
                </c:pt>
                <c:pt idx="86">
                  <c:v>13</c:v>
                </c:pt>
                <c:pt idx="87">
                  <c:v>4</c:v>
                </c:pt>
                <c:pt idx="88">
                  <c:v>7</c:v>
                </c:pt>
                <c:pt idx="89">
                  <c:v>6</c:v>
                </c:pt>
                <c:pt idx="90">
                  <c:v>7</c:v>
                </c:pt>
                <c:pt idx="91">
                  <c:v>4</c:v>
                </c:pt>
                <c:pt idx="92">
                  <c:v>3</c:v>
                </c:pt>
                <c:pt idx="93">
                  <c:v>3</c:v>
                </c:pt>
                <c:pt idx="94">
                  <c:v>3</c:v>
                </c:pt>
                <c:pt idx="95">
                  <c:v>0</c:v>
                </c:pt>
                <c:pt idx="96">
                  <c:v>1</c:v>
                </c:pt>
                <c:pt idx="97">
                  <c:v>0</c:v>
                </c:pt>
                <c:pt idx="98">
                  <c:v>1</c:v>
                </c:pt>
                <c:pt idx="99">
                  <c:v>1</c:v>
                </c:pt>
              </c:numCache>
            </c:numRef>
          </c:val>
          <c:extLst>
            <c:ext xmlns:c16="http://schemas.microsoft.com/office/drawing/2014/chart" uri="{C3380CC4-5D6E-409C-BE32-E72D297353CC}">
              <c16:uniqueId val="{00000001-7CA8-4639-B22C-28572CAEC77C}"/>
            </c:ext>
          </c:extLst>
        </c:ser>
        <c:ser>
          <c:idx val="2"/>
          <c:order val="2"/>
          <c:tx>
            <c:strRef>
              <c:f>'Ark1'!$D$1</c:f>
              <c:strCache>
                <c:ptCount val="1"/>
                <c:pt idx="0">
                  <c:v>Dagpenger</c:v>
                </c:pt>
              </c:strCache>
            </c:strRef>
          </c:tx>
          <c:spPr>
            <a:solidFill>
              <a:srgbClr val="FFFF00"/>
            </a:solidFill>
          </c:spPr>
          <c:invertIfNegative val="0"/>
          <c:cat>
            <c:strRef>
              <c:f>'Ark1'!$A$2:$A$107</c:f>
              <c:strCache>
                <c:ptCount val="106"/>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pt idx="18">
                  <c:v>18 år</c:v>
                </c:pt>
                <c:pt idx="19">
                  <c:v>19 år</c:v>
                </c:pt>
                <c:pt idx="20">
                  <c:v>20 år</c:v>
                </c:pt>
                <c:pt idx="21">
                  <c:v>21 år</c:v>
                </c:pt>
                <c:pt idx="22">
                  <c:v>22 år</c:v>
                </c:pt>
                <c:pt idx="23">
                  <c:v>23 år</c:v>
                </c:pt>
                <c:pt idx="24">
                  <c:v>24 år</c:v>
                </c:pt>
                <c:pt idx="25">
                  <c:v>25 år</c:v>
                </c:pt>
                <c:pt idx="26">
                  <c:v>26 år</c:v>
                </c:pt>
                <c:pt idx="27">
                  <c:v>27 år</c:v>
                </c:pt>
                <c:pt idx="28">
                  <c:v>28 år</c:v>
                </c:pt>
                <c:pt idx="29">
                  <c:v>29 år</c:v>
                </c:pt>
                <c:pt idx="30">
                  <c:v>30 år</c:v>
                </c:pt>
                <c:pt idx="31">
                  <c:v>31 år</c:v>
                </c:pt>
                <c:pt idx="32">
                  <c:v>32 år</c:v>
                </c:pt>
                <c:pt idx="33">
                  <c:v>33 år</c:v>
                </c:pt>
                <c:pt idx="34">
                  <c:v>34 år</c:v>
                </c:pt>
                <c:pt idx="35">
                  <c:v>35 år</c:v>
                </c:pt>
                <c:pt idx="36">
                  <c:v>36 år</c:v>
                </c:pt>
                <c:pt idx="37">
                  <c:v>37 år</c:v>
                </c:pt>
                <c:pt idx="38">
                  <c:v>38 år</c:v>
                </c:pt>
                <c:pt idx="39">
                  <c:v>39 år</c:v>
                </c:pt>
                <c:pt idx="40">
                  <c:v>40 år</c:v>
                </c:pt>
                <c:pt idx="41">
                  <c:v>41 år</c:v>
                </c:pt>
                <c:pt idx="42">
                  <c:v>42 år</c:v>
                </c:pt>
                <c:pt idx="43">
                  <c:v>43 år</c:v>
                </c:pt>
                <c:pt idx="44">
                  <c:v>44 år</c:v>
                </c:pt>
                <c:pt idx="45">
                  <c:v>45 år</c:v>
                </c:pt>
                <c:pt idx="46">
                  <c:v>46 år</c:v>
                </c:pt>
                <c:pt idx="47">
                  <c:v>47 år</c:v>
                </c:pt>
                <c:pt idx="48">
                  <c:v>48 år</c:v>
                </c:pt>
                <c:pt idx="49">
                  <c:v>49 år</c:v>
                </c:pt>
                <c:pt idx="50">
                  <c:v>50 år</c:v>
                </c:pt>
                <c:pt idx="51">
                  <c:v>51 år</c:v>
                </c:pt>
                <c:pt idx="52">
                  <c:v>52 år</c:v>
                </c:pt>
                <c:pt idx="53">
                  <c:v>53 år</c:v>
                </c:pt>
                <c:pt idx="54">
                  <c:v>54 år</c:v>
                </c:pt>
                <c:pt idx="55">
                  <c:v>55 år</c:v>
                </c:pt>
                <c:pt idx="56">
                  <c:v>56 år</c:v>
                </c:pt>
                <c:pt idx="57">
                  <c:v>57 år</c:v>
                </c:pt>
                <c:pt idx="58">
                  <c:v>58 år</c:v>
                </c:pt>
                <c:pt idx="59">
                  <c:v>59 år</c:v>
                </c:pt>
                <c:pt idx="60">
                  <c:v>60 år</c:v>
                </c:pt>
                <c:pt idx="61">
                  <c:v>61 år</c:v>
                </c:pt>
                <c:pt idx="62">
                  <c:v>62 år</c:v>
                </c:pt>
                <c:pt idx="63">
                  <c:v>63 år</c:v>
                </c:pt>
                <c:pt idx="64">
                  <c:v>64 år</c:v>
                </c:pt>
                <c:pt idx="65">
                  <c:v>65 år</c:v>
                </c:pt>
                <c:pt idx="66">
                  <c:v>66 år</c:v>
                </c:pt>
                <c:pt idx="67">
                  <c:v>67 år</c:v>
                </c:pt>
                <c:pt idx="68">
                  <c:v>68 år</c:v>
                </c:pt>
                <c:pt idx="69">
                  <c:v>69 år</c:v>
                </c:pt>
                <c:pt idx="70">
                  <c:v>70 år</c:v>
                </c:pt>
                <c:pt idx="71">
                  <c:v>71 år</c:v>
                </c:pt>
                <c:pt idx="72">
                  <c:v>72 år</c:v>
                </c:pt>
                <c:pt idx="73">
                  <c:v>73 år</c:v>
                </c:pt>
                <c:pt idx="74">
                  <c:v>74 år</c:v>
                </c:pt>
                <c:pt idx="75">
                  <c:v>75 år</c:v>
                </c:pt>
                <c:pt idx="76">
                  <c:v>76 år</c:v>
                </c:pt>
                <c:pt idx="77">
                  <c:v>77 år</c:v>
                </c:pt>
                <c:pt idx="78">
                  <c:v>78 år</c:v>
                </c:pt>
                <c:pt idx="79">
                  <c:v>79 år</c:v>
                </c:pt>
                <c:pt idx="80">
                  <c:v>80 år</c:v>
                </c:pt>
                <c:pt idx="81">
                  <c:v>81 år</c:v>
                </c:pt>
                <c:pt idx="82">
                  <c:v>82 år</c:v>
                </c:pt>
                <c:pt idx="83">
                  <c:v>83 år</c:v>
                </c:pt>
                <c:pt idx="84">
                  <c:v>84 år</c:v>
                </c:pt>
                <c:pt idx="85">
                  <c:v>85 år</c:v>
                </c:pt>
                <c:pt idx="86">
                  <c:v>86 år</c:v>
                </c:pt>
                <c:pt idx="87">
                  <c:v>87 år</c:v>
                </c:pt>
                <c:pt idx="88">
                  <c:v>88 år</c:v>
                </c:pt>
                <c:pt idx="89">
                  <c:v>89 år</c:v>
                </c:pt>
                <c:pt idx="90">
                  <c:v>90 år</c:v>
                </c:pt>
                <c:pt idx="91">
                  <c:v>91 år</c:v>
                </c:pt>
                <c:pt idx="92">
                  <c:v>92 år</c:v>
                </c:pt>
                <c:pt idx="93">
                  <c:v>93 år</c:v>
                </c:pt>
                <c:pt idx="94">
                  <c:v>94 år</c:v>
                </c:pt>
                <c:pt idx="95">
                  <c:v>95 år</c:v>
                </c:pt>
                <c:pt idx="96">
                  <c:v>96 år</c:v>
                </c:pt>
                <c:pt idx="97">
                  <c:v>97 år</c:v>
                </c:pt>
                <c:pt idx="98">
                  <c:v>98 år</c:v>
                </c:pt>
                <c:pt idx="99">
                  <c:v>99 år</c:v>
                </c:pt>
                <c:pt idx="100">
                  <c:v>100 år</c:v>
                </c:pt>
                <c:pt idx="101">
                  <c:v>101 år</c:v>
                </c:pt>
                <c:pt idx="102">
                  <c:v>102 år</c:v>
                </c:pt>
                <c:pt idx="103">
                  <c:v>103 år</c:v>
                </c:pt>
                <c:pt idx="104">
                  <c:v>104 år</c:v>
                </c:pt>
                <c:pt idx="105">
                  <c:v>105 år+</c:v>
                </c:pt>
              </c:strCache>
            </c:strRef>
          </c:cat>
          <c:val>
            <c:numRef>
              <c:f>'Ark1'!$D$2:$D$107</c:f>
              <c:numCache>
                <c:formatCode>General</c:formatCode>
                <c:ptCount val="106"/>
                <c:pt idx="18">
                  <c:v>6</c:v>
                </c:pt>
                <c:pt idx="19">
                  <c:v>62</c:v>
                </c:pt>
                <c:pt idx="20">
                  <c:v>545</c:v>
                </c:pt>
                <c:pt idx="21">
                  <c:v>889</c:v>
                </c:pt>
                <c:pt idx="22">
                  <c:v>890</c:v>
                </c:pt>
                <c:pt idx="23">
                  <c:v>884</c:v>
                </c:pt>
                <c:pt idx="24">
                  <c:v>913</c:v>
                </c:pt>
                <c:pt idx="25">
                  <c:v>1132</c:v>
                </c:pt>
                <c:pt idx="26">
                  <c:v>1208</c:v>
                </c:pt>
                <c:pt idx="27">
                  <c:v>1351</c:v>
                </c:pt>
                <c:pt idx="28">
                  <c:v>1462</c:v>
                </c:pt>
                <c:pt idx="29">
                  <c:v>1576</c:v>
                </c:pt>
                <c:pt idx="30">
                  <c:v>1677</c:v>
                </c:pt>
                <c:pt idx="31">
                  <c:v>1779</c:v>
                </c:pt>
                <c:pt idx="32">
                  <c:v>1794</c:v>
                </c:pt>
                <c:pt idx="33">
                  <c:v>1877</c:v>
                </c:pt>
                <c:pt idx="34">
                  <c:v>1795</c:v>
                </c:pt>
                <c:pt idx="35">
                  <c:v>1814</c:v>
                </c:pt>
                <c:pt idx="36">
                  <c:v>1814</c:v>
                </c:pt>
                <c:pt idx="37">
                  <c:v>1798</c:v>
                </c:pt>
                <c:pt idx="38">
                  <c:v>1754</c:v>
                </c:pt>
                <c:pt idx="39">
                  <c:v>1642</c:v>
                </c:pt>
                <c:pt idx="40">
                  <c:v>1515</c:v>
                </c:pt>
                <c:pt idx="41">
                  <c:v>1476</c:v>
                </c:pt>
                <c:pt idx="42">
                  <c:v>1443</c:v>
                </c:pt>
                <c:pt idx="43">
                  <c:v>1372</c:v>
                </c:pt>
                <c:pt idx="44">
                  <c:v>1301</c:v>
                </c:pt>
                <c:pt idx="45">
                  <c:v>1283</c:v>
                </c:pt>
                <c:pt idx="46">
                  <c:v>1333</c:v>
                </c:pt>
                <c:pt idx="47">
                  <c:v>1276</c:v>
                </c:pt>
                <c:pt idx="48">
                  <c:v>1195</c:v>
                </c:pt>
                <c:pt idx="49">
                  <c:v>1168</c:v>
                </c:pt>
                <c:pt idx="50">
                  <c:v>1214</c:v>
                </c:pt>
                <c:pt idx="51">
                  <c:v>1188</c:v>
                </c:pt>
                <c:pt idx="52">
                  <c:v>1242</c:v>
                </c:pt>
                <c:pt idx="53">
                  <c:v>1177</c:v>
                </c:pt>
                <c:pt idx="54">
                  <c:v>1071</c:v>
                </c:pt>
                <c:pt idx="55">
                  <c:v>1085</c:v>
                </c:pt>
                <c:pt idx="56">
                  <c:v>1082</c:v>
                </c:pt>
                <c:pt idx="57">
                  <c:v>1037</c:v>
                </c:pt>
                <c:pt idx="58">
                  <c:v>933</c:v>
                </c:pt>
                <c:pt idx="59">
                  <c:v>907</c:v>
                </c:pt>
                <c:pt idx="60">
                  <c:v>921</c:v>
                </c:pt>
                <c:pt idx="61">
                  <c:v>933</c:v>
                </c:pt>
                <c:pt idx="62">
                  <c:v>680</c:v>
                </c:pt>
                <c:pt idx="63">
                  <c:v>594</c:v>
                </c:pt>
                <c:pt idx="64">
                  <c:v>451</c:v>
                </c:pt>
                <c:pt idx="65">
                  <c:v>378</c:v>
                </c:pt>
                <c:pt idx="66">
                  <c:v>337</c:v>
                </c:pt>
                <c:pt idx="67">
                  <c:v>24</c:v>
                </c:pt>
              </c:numCache>
            </c:numRef>
          </c:val>
          <c:extLst>
            <c:ext xmlns:c16="http://schemas.microsoft.com/office/drawing/2014/chart" uri="{C3380CC4-5D6E-409C-BE32-E72D297353CC}">
              <c16:uniqueId val="{00000002-7CA8-4639-B22C-28572CAEC77C}"/>
            </c:ext>
          </c:extLst>
        </c:ser>
        <c:ser>
          <c:idx val="4"/>
          <c:order val="3"/>
          <c:tx>
            <c:strRef>
              <c:f>'Ark1'!$E$1</c:f>
              <c:strCache>
                <c:ptCount val="1"/>
                <c:pt idx="0">
                  <c:v>Sykepenger</c:v>
                </c:pt>
              </c:strCache>
            </c:strRef>
          </c:tx>
          <c:spPr>
            <a:solidFill>
              <a:srgbClr val="FFC000"/>
            </a:solidFill>
          </c:spPr>
          <c:invertIfNegative val="0"/>
          <c:cat>
            <c:strRef>
              <c:f>'Ark1'!$A$2:$A$107</c:f>
              <c:strCache>
                <c:ptCount val="106"/>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pt idx="18">
                  <c:v>18 år</c:v>
                </c:pt>
                <c:pt idx="19">
                  <c:v>19 år</c:v>
                </c:pt>
                <c:pt idx="20">
                  <c:v>20 år</c:v>
                </c:pt>
                <c:pt idx="21">
                  <c:v>21 år</c:v>
                </c:pt>
                <c:pt idx="22">
                  <c:v>22 år</c:v>
                </c:pt>
                <c:pt idx="23">
                  <c:v>23 år</c:v>
                </c:pt>
                <c:pt idx="24">
                  <c:v>24 år</c:v>
                </c:pt>
                <c:pt idx="25">
                  <c:v>25 år</c:v>
                </c:pt>
                <c:pt idx="26">
                  <c:v>26 år</c:v>
                </c:pt>
                <c:pt idx="27">
                  <c:v>27 år</c:v>
                </c:pt>
                <c:pt idx="28">
                  <c:v>28 år</c:v>
                </c:pt>
                <c:pt idx="29">
                  <c:v>29 år</c:v>
                </c:pt>
                <c:pt idx="30">
                  <c:v>30 år</c:v>
                </c:pt>
                <c:pt idx="31">
                  <c:v>31 år</c:v>
                </c:pt>
                <c:pt idx="32">
                  <c:v>32 år</c:v>
                </c:pt>
                <c:pt idx="33">
                  <c:v>33 år</c:v>
                </c:pt>
                <c:pt idx="34">
                  <c:v>34 år</c:v>
                </c:pt>
                <c:pt idx="35">
                  <c:v>35 år</c:v>
                </c:pt>
                <c:pt idx="36">
                  <c:v>36 år</c:v>
                </c:pt>
                <c:pt idx="37">
                  <c:v>37 år</c:v>
                </c:pt>
                <c:pt idx="38">
                  <c:v>38 år</c:v>
                </c:pt>
                <c:pt idx="39">
                  <c:v>39 år</c:v>
                </c:pt>
                <c:pt idx="40">
                  <c:v>40 år</c:v>
                </c:pt>
                <c:pt idx="41">
                  <c:v>41 år</c:v>
                </c:pt>
                <c:pt idx="42">
                  <c:v>42 år</c:v>
                </c:pt>
                <c:pt idx="43">
                  <c:v>43 år</c:v>
                </c:pt>
                <c:pt idx="44">
                  <c:v>44 år</c:v>
                </c:pt>
                <c:pt idx="45">
                  <c:v>45 år</c:v>
                </c:pt>
                <c:pt idx="46">
                  <c:v>46 år</c:v>
                </c:pt>
                <c:pt idx="47">
                  <c:v>47 år</c:v>
                </c:pt>
                <c:pt idx="48">
                  <c:v>48 år</c:v>
                </c:pt>
                <c:pt idx="49">
                  <c:v>49 år</c:v>
                </c:pt>
                <c:pt idx="50">
                  <c:v>50 år</c:v>
                </c:pt>
                <c:pt idx="51">
                  <c:v>51 år</c:v>
                </c:pt>
                <c:pt idx="52">
                  <c:v>52 år</c:v>
                </c:pt>
                <c:pt idx="53">
                  <c:v>53 år</c:v>
                </c:pt>
                <c:pt idx="54">
                  <c:v>54 år</c:v>
                </c:pt>
                <c:pt idx="55">
                  <c:v>55 år</c:v>
                </c:pt>
                <c:pt idx="56">
                  <c:v>56 år</c:v>
                </c:pt>
                <c:pt idx="57">
                  <c:v>57 år</c:v>
                </c:pt>
                <c:pt idx="58">
                  <c:v>58 år</c:v>
                </c:pt>
                <c:pt idx="59">
                  <c:v>59 år</c:v>
                </c:pt>
                <c:pt idx="60">
                  <c:v>60 år</c:v>
                </c:pt>
                <c:pt idx="61">
                  <c:v>61 år</c:v>
                </c:pt>
                <c:pt idx="62">
                  <c:v>62 år</c:v>
                </c:pt>
                <c:pt idx="63">
                  <c:v>63 år</c:v>
                </c:pt>
                <c:pt idx="64">
                  <c:v>64 år</c:v>
                </c:pt>
                <c:pt idx="65">
                  <c:v>65 år</c:v>
                </c:pt>
                <c:pt idx="66">
                  <c:v>66 år</c:v>
                </c:pt>
                <c:pt idx="67">
                  <c:v>67 år</c:v>
                </c:pt>
                <c:pt idx="68">
                  <c:v>68 år</c:v>
                </c:pt>
                <c:pt idx="69">
                  <c:v>69 år</c:v>
                </c:pt>
                <c:pt idx="70">
                  <c:v>70 år</c:v>
                </c:pt>
                <c:pt idx="71">
                  <c:v>71 år</c:v>
                </c:pt>
                <c:pt idx="72">
                  <c:v>72 år</c:v>
                </c:pt>
                <c:pt idx="73">
                  <c:v>73 år</c:v>
                </c:pt>
                <c:pt idx="74">
                  <c:v>74 år</c:v>
                </c:pt>
                <c:pt idx="75">
                  <c:v>75 år</c:v>
                </c:pt>
                <c:pt idx="76">
                  <c:v>76 år</c:v>
                </c:pt>
                <c:pt idx="77">
                  <c:v>77 år</c:v>
                </c:pt>
                <c:pt idx="78">
                  <c:v>78 år</c:v>
                </c:pt>
                <c:pt idx="79">
                  <c:v>79 år</c:v>
                </c:pt>
                <c:pt idx="80">
                  <c:v>80 år</c:v>
                </c:pt>
                <c:pt idx="81">
                  <c:v>81 år</c:v>
                </c:pt>
                <c:pt idx="82">
                  <c:v>82 år</c:v>
                </c:pt>
                <c:pt idx="83">
                  <c:v>83 år</c:v>
                </c:pt>
                <c:pt idx="84">
                  <c:v>84 år</c:v>
                </c:pt>
                <c:pt idx="85">
                  <c:v>85 år</c:v>
                </c:pt>
                <c:pt idx="86">
                  <c:v>86 år</c:v>
                </c:pt>
                <c:pt idx="87">
                  <c:v>87 år</c:v>
                </c:pt>
                <c:pt idx="88">
                  <c:v>88 år</c:v>
                </c:pt>
                <c:pt idx="89">
                  <c:v>89 år</c:v>
                </c:pt>
                <c:pt idx="90">
                  <c:v>90 år</c:v>
                </c:pt>
                <c:pt idx="91">
                  <c:v>91 år</c:v>
                </c:pt>
                <c:pt idx="92">
                  <c:v>92 år</c:v>
                </c:pt>
                <c:pt idx="93">
                  <c:v>93 år</c:v>
                </c:pt>
                <c:pt idx="94">
                  <c:v>94 år</c:v>
                </c:pt>
                <c:pt idx="95">
                  <c:v>95 år</c:v>
                </c:pt>
                <c:pt idx="96">
                  <c:v>96 år</c:v>
                </c:pt>
                <c:pt idx="97">
                  <c:v>97 år</c:v>
                </c:pt>
                <c:pt idx="98">
                  <c:v>98 år</c:v>
                </c:pt>
                <c:pt idx="99">
                  <c:v>99 år</c:v>
                </c:pt>
                <c:pt idx="100">
                  <c:v>100 år</c:v>
                </c:pt>
                <c:pt idx="101">
                  <c:v>101 år</c:v>
                </c:pt>
                <c:pt idx="102">
                  <c:v>102 år</c:v>
                </c:pt>
                <c:pt idx="103">
                  <c:v>103 år</c:v>
                </c:pt>
                <c:pt idx="104">
                  <c:v>104 år</c:v>
                </c:pt>
                <c:pt idx="105">
                  <c:v>105 år+</c:v>
                </c:pt>
              </c:strCache>
            </c:strRef>
          </c:cat>
          <c:val>
            <c:numRef>
              <c:f>'Ark1'!$E$2:$E$107</c:f>
              <c:numCache>
                <c:formatCode>General</c:formatCode>
                <c:ptCount val="106"/>
                <c:pt idx="18">
                  <c:v>257</c:v>
                </c:pt>
                <c:pt idx="19">
                  <c:v>436</c:v>
                </c:pt>
                <c:pt idx="20">
                  <c:v>480</c:v>
                </c:pt>
                <c:pt idx="21">
                  <c:v>665</c:v>
                </c:pt>
                <c:pt idx="22">
                  <c:v>831</c:v>
                </c:pt>
                <c:pt idx="23">
                  <c:v>999</c:v>
                </c:pt>
                <c:pt idx="24">
                  <c:v>1250</c:v>
                </c:pt>
                <c:pt idx="25">
                  <c:v>1561</c:v>
                </c:pt>
                <c:pt idx="26">
                  <c:v>1826</c:v>
                </c:pt>
                <c:pt idx="27">
                  <c:v>2019</c:v>
                </c:pt>
                <c:pt idx="28">
                  <c:v>2313</c:v>
                </c:pt>
                <c:pt idx="29">
                  <c:v>2549</c:v>
                </c:pt>
                <c:pt idx="30">
                  <c:v>2759</c:v>
                </c:pt>
                <c:pt idx="31">
                  <c:v>2969</c:v>
                </c:pt>
                <c:pt idx="32">
                  <c:v>2945</c:v>
                </c:pt>
                <c:pt idx="33">
                  <c:v>3022</c:v>
                </c:pt>
                <c:pt idx="34">
                  <c:v>2915</c:v>
                </c:pt>
                <c:pt idx="35">
                  <c:v>2854</c:v>
                </c:pt>
                <c:pt idx="36">
                  <c:v>2805</c:v>
                </c:pt>
                <c:pt idx="37">
                  <c:v>2836</c:v>
                </c:pt>
                <c:pt idx="38">
                  <c:v>2821</c:v>
                </c:pt>
                <c:pt idx="39">
                  <c:v>2775</c:v>
                </c:pt>
                <c:pt idx="40">
                  <c:v>2926</c:v>
                </c:pt>
                <c:pt idx="41">
                  <c:v>2783</c:v>
                </c:pt>
                <c:pt idx="42">
                  <c:v>2865</c:v>
                </c:pt>
                <c:pt idx="43">
                  <c:v>2699</c:v>
                </c:pt>
                <c:pt idx="44">
                  <c:v>2744</c:v>
                </c:pt>
                <c:pt idx="45">
                  <c:v>2889</c:v>
                </c:pt>
                <c:pt idx="46">
                  <c:v>2920</c:v>
                </c:pt>
                <c:pt idx="47">
                  <c:v>2958</c:v>
                </c:pt>
                <c:pt idx="48">
                  <c:v>3002</c:v>
                </c:pt>
                <c:pt idx="49">
                  <c:v>3049</c:v>
                </c:pt>
                <c:pt idx="50">
                  <c:v>3180</c:v>
                </c:pt>
                <c:pt idx="51">
                  <c:v>3191</c:v>
                </c:pt>
                <c:pt idx="52">
                  <c:v>3310</c:v>
                </c:pt>
                <c:pt idx="53">
                  <c:v>3182</c:v>
                </c:pt>
                <c:pt idx="54">
                  <c:v>3162</c:v>
                </c:pt>
                <c:pt idx="55">
                  <c:v>3035</c:v>
                </c:pt>
                <c:pt idx="56">
                  <c:v>3057</c:v>
                </c:pt>
                <c:pt idx="57">
                  <c:v>2929</c:v>
                </c:pt>
                <c:pt idx="58">
                  <c:v>2887</c:v>
                </c:pt>
                <c:pt idx="59">
                  <c:v>2803</c:v>
                </c:pt>
                <c:pt idx="60">
                  <c:v>2631</c:v>
                </c:pt>
                <c:pt idx="61">
                  <c:v>2827</c:v>
                </c:pt>
                <c:pt idx="62">
                  <c:v>1845</c:v>
                </c:pt>
                <c:pt idx="63">
                  <c:v>1350</c:v>
                </c:pt>
                <c:pt idx="64">
                  <c:v>1140</c:v>
                </c:pt>
                <c:pt idx="65">
                  <c:v>781</c:v>
                </c:pt>
                <c:pt idx="66">
                  <c:v>657</c:v>
                </c:pt>
                <c:pt idx="67">
                  <c:v>53</c:v>
                </c:pt>
                <c:pt idx="68">
                  <c:v>9</c:v>
                </c:pt>
                <c:pt idx="69">
                  <c:v>8</c:v>
                </c:pt>
              </c:numCache>
            </c:numRef>
          </c:val>
          <c:extLst>
            <c:ext xmlns:c16="http://schemas.microsoft.com/office/drawing/2014/chart" uri="{C3380CC4-5D6E-409C-BE32-E72D297353CC}">
              <c16:uniqueId val="{00000004-7CA8-4639-B22C-28572CAEC77C}"/>
            </c:ext>
          </c:extLst>
        </c:ser>
        <c:ser>
          <c:idx val="5"/>
          <c:order val="4"/>
          <c:tx>
            <c:strRef>
              <c:f>'Ark1'!$F$1</c:f>
              <c:strCache>
                <c:ptCount val="1"/>
                <c:pt idx="0">
                  <c:v>AAP</c:v>
                </c:pt>
              </c:strCache>
            </c:strRef>
          </c:tx>
          <c:spPr>
            <a:solidFill>
              <a:srgbClr val="92D050"/>
            </a:solidFill>
          </c:spPr>
          <c:invertIfNegative val="0"/>
          <c:cat>
            <c:strRef>
              <c:f>'Ark1'!$A$2:$A$107</c:f>
              <c:strCache>
                <c:ptCount val="106"/>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pt idx="18">
                  <c:v>18 år</c:v>
                </c:pt>
                <c:pt idx="19">
                  <c:v>19 år</c:v>
                </c:pt>
                <c:pt idx="20">
                  <c:v>20 år</c:v>
                </c:pt>
                <c:pt idx="21">
                  <c:v>21 år</c:v>
                </c:pt>
                <c:pt idx="22">
                  <c:v>22 år</c:v>
                </c:pt>
                <c:pt idx="23">
                  <c:v>23 år</c:v>
                </c:pt>
                <c:pt idx="24">
                  <c:v>24 år</c:v>
                </c:pt>
                <c:pt idx="25">
                  <c:v>25 år</c:v>
                </c:pt>
                <c:pt idx="26">
                  <c:v>26 år</c:v>
                </c:pt>
                <c:pt idx="27">
                  <c:v>27 år</c:v>
                </c:pt>
                <c:pt idx="28">
                  <c:v>28 år</c:v>
                </c:pt>
                <c:pt idx="29">
                  <c:v>29 år</c:v>
                </c:pt>
                <c:pt idx="30">
                  <c:v>30 år</c:v>
                </c:pt>
                <c:pt idx="31">
                  <c:v>31 år</c:v>
                </c:pt>
                <c:pt idx="32">
                  <c:v>32 år</c:v>
                </c:pt>
                <c:pt idx="33">
                  <c:v>33 år</c:v>
                </c:pt>
                <c:pt idx="34">
                  <c:v>34 år</c:v>
                </c:pt>
                <c:pt idx="35">
                  <c:v>35 år</c:v>
                </c:pt>
                <c:pt idx="36">
                  <c:v>36 år</c:v>
                </c:pt>
                <c:pt idx="37">
                  <c:v>37 år</c:v>
                </c:pt>
                <c:pt idx="38">
                  <c:v>38 år</c:v>
                </c:pt>
                <c:pt idx="39">
                  <c:v>39 år</c:v>
                </c:pt>
                <c:pt idx="40">
                  <c:v>40 år</c:v>
                </c:pt>
                <c:pt idx="41">
                  <c:v>41 år</c:v>
                </c:pt>
                <c:pt idx="42">
                  <c:v>42 år</c:v>
                </c:pt>
                <c:pt idx="43">
                  <c:v>43 år</c:v>
                </c:pt>
                <c:pt idx="44">
                  <c:v>44 år</c:v>
                </c:pt>
                <c:pt idx="45">
                  <c:v>45 år</c:v>
                </c:pt>
                <c:pt idx="46">
                  <c:v>46 år</c:v>
                </c:pt>
                <c:pt idx="47">
                  <c:v>47 år</c:v>
                </c:pt>
                <c:pt idx="48">
                  <c:v>48 år</c:v>
                </c:pt>
                <c:pt idx="49">
                  <c:v>49 år</c:v>
                </c:pt>
                <c:pt idx="50">
                  <c:v>50 år</c:v>
                </c:pt>
                <c:pt idx="51">
                  <c:v>51 år</c:v>
                </c:pt>
                <c:pt idx="52">
                  <c:v>52 år</c:v>
                </c:pt>
                <c:pt idx="53">
                  <c:v>53 år</c:v>
                </c:pt>
                <c:pt idx="54">
                  <c:v>54 år</c:v>
                </c:pt>
                <c:pt idx="55">
                  <c:v>55 år</c:v>
                </c:pt>
                <c:pt idx="56">
                  <c:v>56 år</c:v>
                </c:pt>
                <c:pt idx="57">
                  <c:v>57 år</c:v>
                </c:pt>
                <c:pt idx="58">
                  <c:v>58 år</c:v>
                </c:pt>
                <c:pt idx="59">
                  <c:v>59 år</c:v>
                </c:pt>
                <c:pt idx="60">
                  <c:v>60 år</c:v>
                </c:pt>
                <c:pt idx="61">
                  <c:v>61 år</c:v>
                </c:pt>
                <c:pt idx="62">
                  <c:v>62 år</c:v>
                </c:pt>
                <c:pt idx="63">
                  <c:v>63 år</c:v>
                </c:pt>
                <c:pt idx="64">
                  <c:v>64 år</c:v>
                </c:pt>
                <c:pt idx="65">
                  <c:v>65 år</c:v>
                </c:pt>
                <c:pt idx="66">
                  <c:v>66 år</c:v>
                </c:pt>
                <c:pt idx="67">
                  <c:v>67 år</c:v>
                </c:pt>
                <c:pt idx="68">
                  <c:v>68 år</c:v>
                </c:pt>
                <c:pt idx="69">
                  <c:v>69 år</c:v>
                </c:pt>
                <c:pt idx="70">
                  <c:v>70 år</c:v>
                </c:pt>
                <c:pt idx="71">
                  <c:v>71 år</c:v>
                </c:pt>
                <c:pt idx="72">
                  <c:v>72 år</c:v>
                </c:pt>
                <c:pt idx="73">
                  <c:v>73 år</c:v>
                </c:pt>
                <c:pt idx="74">
                  <c:v>74 år</c:v>
                </c:pt>
                <c:pt idx="75">
                  <c:v>75 år</c:v>
                </c:pt>
                <c:pt idx="76">
                  <c:v>76 år</c:v>
                </c:pt>
                <c:pt idx="77">
                  <c:v>77 år</c:v>
                </c:pt>
                <c:pt idx="78">
                  <c:v>78 år</c:v>
                </c:pt>
                <c:pt idx="79">
                  <c:v>79 år</c:v>
                </c:pt>
                <c:pt idx="80">
                  <c:v>80 år</c:v>
                </c:pt>
                <c:pt idx="81">
                  <c:v>81 år</c:v>
                </c:pt>
                <c:pt idx="82">
                  <c:v>82 år</c:v>
                </c:pt>
                <c:pt idx="83">
                  <c:v>83 år</c:v>
                </c:pt>
                <c:pt idx="84">
                  <c:v>84 år</c:v>
                </c:pt>
                <c:pt idx="85">
                  <c:v>85 år</c:v>
                </c:pt>
                <c:pt idx="86">
                  <c:v>86 år</c:v>
                </c:pt>
                <c:pt idx="87">
                  <c:v>87 år</c:v>
                </c:pt>
                <c:pt idx="88">
                  <c:v>88 år</c:v>
                </c:pt>
                <c:pt idx="89">
                  <c:v>89 år</c:v>
                </c:pt>
                <c:pt idx="90">
                  <c:v>90 år</c:v>
                </c:pt>
                <c:pt idx="91">
                  <c:v>91 år</c:v>
                </c:pt>
                <c:pt idx="92">
                  <c:v>92 år</c:v>
                </c:pt>
                <c:pt idx="93">
                  <c:v>93 år</c:v>
                </c:pt>
                <c:pt idx="94">
                  <c:v>94 år</c:v>
                </c:pt>
                <c:pt idx="95">
                  <c:v>95 år</c:v>
                </c:pt>
                <c:pt idx="96">
                  <c:v>96 år</c:v>
                </c:pt>
                <c:pt idx="97">
                  <c:v>97 år</c:v>
                </c:pt>
                <c:pt idx="98">
                  <c:v>98 år</c:v>
                </c:pt>
                <c:pt idx="99">
                  <c:v>99 år</c:v>
                </c:pt>
                <c:pt idx="100">
                  <c:v>100 år</c:v>
                </c:pt>
                <c:pt idx="101">
                  <c:v>101 år</c:v>
                </c:pt>
                <c:pt idx="102">
                  <c:v>102 år</c:v>
                </c:pt>
                <c:pt idx="103">
                  <c:v>103 år</c:v>
                </c:pt>
                <c:pt idx="104">
                  <c:v>104 år</c:v>
                </c:pt>
                <c:pt idx="105">
                  <c:v>105 år+</c:v>
                </c:pt>
              </c:strCache>
            </c:strRef>
          </c:cat>
          <c:val>
            <c:numRef>
              <c:f>'Ark1'!$F$2:$F$107</c:f>
              <c:numCache>
                <c:formatCode>General</c:formatCode>
                <c:ptCount val="106"/>
                <c:pt idx="18">
                  <c:v>316</c:v>
                </c:pt>
                <c:pt idx="19">
                  <c:v>847</c:v>
                </c:pt>
                <c:pt idx="20">
                  <c:v>1388</c:v>
                </c:pt>
                <c:pt idx="21">
                  <c:v>1883</c:v>
                </c:pt>
                <c:pt idx="22">
                  <c:v>2184</c:v>
                </c:pt>
                <c:pt idx="23">
                  <c:v>2291</c:v>
                </c:pt>
                <c:pt idx="24">
                  <c:v>2509</c:v>
                </c:pt>
                <c:pt idx="25">
                  <c:v>2616</c:v>
                </c:pt>
                <c:pt idx="26">
                  <c:v>2571</c:v>
                </c:pt>
                <c:pt idx="27">
                  <c:v>2524</c:v>
                </c:pt>
                <c:pt idx="28">
                  <c:v>2602</c:v>
                </c:pt>
                <c:pt idx="29">
                  <c:v>2584</c:v>
                </c:pt>
                <c:pt idx="30">
                  <c:v>2713</c:v>
                </c:pt>
                <c:pt idx="31">
                  <c:v>2754</c:v>
                </c:pt>
                <c:pt idx="32">
                  <c:v>2674</c:v>
                </c:pt>
                <c:pt idx="33">
                  <c:v>2757</c:v>
                </c:pt>
                <c:pt idx="34">
                  <c:v>2607</c:v>
                </c:pt>
                <c:pt idx="35">
                  <c:v>2611</c:v>
                </c:pt>
                <c:pt idx="36">
                  <c:v>2602</c:v>
                </c:pt>
                <c:pt idx="37">
                  <c:v>2613</c:v>
                </c:pt>
                <c:pt idx="38">
                  <c:v>2699</c:v>
                </c:pt>
                <c:pt idx="39">
                  <c:v>2680</c:v>
                </c:pt>
                <c:pt idx="40">
                  <c:v>2639</c:v>
                </c:pt>
                <c:pt idx="41">
                  <c:v>2738</c:v>
                </c:pt>
                <c:pt idx="42">
                  <c:v>2638</c:v>
                </c:pt>
                <c:pt idx="43">
                  <c:v>2724</c:v>
                </c:pt>
                <c:pt idx="44">
                  <c:v>2475</c:v>
                </c:pt>
                <c:pt idx="45">
                  <c:v>2746</c:v>
                </c:pt>
                <c:pt idx="46">
                  <c:v>2793</c:v>
                </c:pt>
                <c:pt idx="47">
                  <c:v>2782</c:v>
                </c:pt>
                <c:pt idx="48">
                  <c:v>2852</c:v>
                </c:pt>
                <c:pt idx="49">
                  <c:v>2858</c:v>
                </c:pt>
                <c:pt idx="50">
                  <c:v>2965</c:v>
                </c:pt>
                <c:pt idx="51">
                  <c:v>2906</c:v>
                </c:pt>
                <c:pt idx="52">
                  <c:v>2996</c:v>
                </c:pt>
                <c:pt idx="53">
                  <c:v>2976</c:v>
                </c:pt>
                <c:pt idx="54">
                  <c:v>2877</c:v>
                </c:pt>
                <c:pt idx="55">
                  <c:v>2796</c:v>
                </c:pt>
                <c:pt idx="56">
                  <c:v>2841</c:v>
                </c:pt>
                <c:pt idx="57">
                  <c:v>2738</c:v>
                </c:pt>
                <c:pt idx="58">
                  <c:v>2538</c:v>
                </c:pt>
                <c:pt idx="59">
                  <c:v>2349</c:v>
                </c:pt>
                <c:pt idx="60">
                  <c:v>2204</c:v>
                </c:pt>
                <c:pt idx="61">
                  <c:v>2141</c:v>
                </c:pt>
                <c:pt idx="62">
                  <c:v>1704</c:v>
                </c:pt>
                <c:pt idx="63">
                  <c:v>1360</c:v>
                </c:pt>
                <c:pt idx="64">
                  <c:v>976</c:v>
                </c:pt>
                <c:pt idx="65">
                  <c:v>768</c:v>
                </c:pt>
                <c:pt idx="66">
                  <c:v>501</c:v>
                </c:pt>
                <c:pt idx="67">
                  <c:v>39</c:v>
                </c:pt>
              </c:numCache>
            </c:numRef>
          </c:val>
          <c:extLst>
            <c:ext xmlns:c16="http://schemas.microsoft.com/office/drawing/2014/chart" uri="{C3380CC4-5D6E-409C-BE32-E72D297353CC}">
              <c16:uniqueId val="{00000005-7CA8-4639-B22C-28572CAEC77C}"/>
            </c:ext>
          </c:extLst>
        </c:ser>
        <c:ser>
          <c:idx val="6"/>
          <c:order val="5"/>
          <c:tx>
            <c:strRef>
              <c:f>'Ark1'!$G$1</c:f>
              <c:strCache>
                <c:ptCount val="1"/>
                <c:pt idx="0">
                  <c:v>Uføretrygd</c:v>
                </c:pt>
              </c:strCache>
            </c:strRef>
          </c:tx>
          <c:spPr>
            <a:solidFill>
              <a:srgbClr val="0070C0"/>
            </a:solidFill>
          </c:spPr>
          <c:invertIfNegative val="0"/>
          <c:cat>
            <c:strRef>
              <c:f>'Ark1'!$A$2:$A$107</c:f>
              <c:strCache>
                <c:ptCount val="106"/>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pt idx="18">
                  <c:v>18 år</c:v>
                </c:pt>
                <c:pt idx="19">
                  <c:v>19 år</c:v>
                </c:pt>
                <c:pt idx="20">
                  <c:v>20 år</c:v>
                </c:pt>
                <c:pt idx="21">
                  <c:v>21 år</c:v>
                </c:pt>
                <c:pt idx="22">
                  <c:v>22 år</c:v>
                </c:pt>
                <c:pt idx="23">
                  <c:v>23 år</c:v>
                </c:pt>
                <c:pt idx="24">
                  <c:v>24 år</c:v>
                </c:pt>
                <c:pt idx="25">
                  <c:v>25 år</c:v>
                </c:pt>
                <c:pt idx="26">
                  <c:v>26 år</c:v>
                </c:pt>
                <c:pt idx="27">
                  <c:v>27 år</c:v>
                </c:pt>
                <c:pt idx="28">
                  <c:v>28 år</c:v>
                </c:pt>
                <c:pt idx="29">
                  <c:v>29 år</c:v>
                </c:pt>
                <c:pt idx="30">
                  <c:v>30 år</c:v>
                </c:pt>
                <c:pt idx="31">
                  <c:v>31 år</c:v>
                </c:pt>
                <c:pt idx="32">
                  <c:v>32 år</c:v>
                </c:pt>
                <c:pt idx="33">
                  <c:v>33 år</c:v>
                </c:pt>
                <c:pt idx="34">
                  <c:v>34 år</c:v>
                </c:pt>
                <c:pt idx="35">
                  <c:v>35 år</c:v>
                </c:pt>
                <c:pt idx="36">
                  <c:v>36 år</c:v>
                </c:pt>
                <c:pt idx="37">
                  <c:v>37 år</c:v>
                </c:pt>
                <c:pt idx="38">
                  <c:v>38 år</c:v>
                </c:pt>
                <c:pt idx="39">
                  <c:v>39 år</c:v>
                </c:pt>
                <c:pt idx="40">
                  <c:v>40 år</c:v>
                </c:pt>
                <c:pt idx="41">
                  <c:v>41 år</c:v>
                </c:pt>
                <c:pt idx="42">
                  <c:v>42 år</c:v>
                </c:pt>
                <c:pt idx="43">
                  <c:v>43 år</c:v>
                </c:pt>
                <c:pt idx="44">
                  <c:v>44 år</c:v>
                </c:pt>
                <c:pt idx="45">
                  <c:v>45 år</c:v>
                </c:pt>
                <c:pt idx="46">
                  <c:v>46 år</c:v>
                </c:pt>
                <c:pt idx="47">
                  <c:v>47 år</c:v>
                </c:pt>
                <c:pt idx="48">
                  <c:v>48 år</c:v>
                </c:pt>
                <c:pt idx="49">
                  <c:v>49 år</c:v>
                </c:pt>
                <c:pt idx="50">
                  <c:v>50 år</c:v>
                </c:pt>
                <c:pt idx="51">
                  <c:v>51 år</c:v>
                </c:pt>
                <c:pt idx="52">
                  <c:v>52 år</c:v>
                </c:pt>
                <c:pt idx="53">
                  <c:v>53 år</c:v>
                </c:pt>
                <c:pt idx="54">
                  <c:v>54 år</c:v>
                </c:pt>
                <c:pt idx="55">
                  <c:v>55 år</c:v>
                </c:pt>
                <c:pt idx="56">
                  <c:v>56 år</c:v>
                </c:pt>
                <c:pt idx="57">
                  <c:v>57 år</c:v>
                </c:pt>
                <c:pt idx="58">
                  <c:v>58 år</c:v>
                </c:pt>
                <c:pt idx="59">
                  <c:v>59 år</c:v>
                </c:pt>
                <c:pt idx="60">
                  <c:v>60 år</c:v>
                </c:pt>
                <c:pt idx="61">
                  <c:v>61 år</c:v>
                </c:pt>
                <c:pt idx="62">
                  <c:v>62 år</c:v>
                </c:pt>
                <c:pt idx="63">
                  <c:v>63 år</c:v>
                </c:pt>
                <c:pt idx="64">
                  <c:v>64 år</c:v>
                </c:pt>
                <c:pt idx="65">
                  <c:v>65 år</c:v>
                </c:pt>
                <c:pt idx="66">
                  <c:v>66 år</c:v>
                </c:pt>
                <c:pt idx="67">
                  <c:v>67 år</c:v>
                </c:pt>
                <c:pt idx="68">
                  <c:v>68 år</c:v>
                </c:pt>
                <c:pt idx="69">
                  <c:v>69 år</c:v>
                </c:pt>
                <c:pt idx="70">
                  <c:v>70 år</c:v>
                </c:pt>
                <c:pt idx="71">
                  <c:v>71 år</c:v>
                </c:pt>
                <c:pt idx="72">
                  <c:v>72 år</c:v>
                </c:pt>
                <c:pt idx="73">
                  <c:v>73 år</c:v>
                </c:pt>
                <c:pt idx="74">
                  <c:v>74 år</c:v>
                </c:pt>
                <c:pt idx="75">
                  <c:v>75 år</c:v>
                </c:pt>
                <c:pt idx="76">
                  <c:v>76 år</c:v>
                </c:pt>
                <c:pt idx="77">
                  <c:v>77 år</c:v>
                </c:pt>
                <c:pt idx="78">
                  <c:v>78 år</c:v>
                </c:pt>
                <c:pt idx="79">
                  <c:v>79 år</c:v>
                </c:pt>
                <c:pt idx="80">
                  <c:v>80 år</c:v>
                </c:pt>
                <c:pt idx="81">
                  <c:v>81 år</c:v>
                </c:pt>
                <c:pt idx="82">
                  <c:v>82 år</c:v>
                </c:pt>
                <c:pt idx="83">
                  <c:v>83 år</c:v>
                </c:pt>
                <c:pt idx="84">
                  <c:v>84 år</c:v>
                </c:pt>
                <c:pt idx="85">
                  <c:v>85 år</c:v>
                </c:pt>
                <c:pt idx="86">
                  <c:v>86 år</c:v>
                </c:pt>
                <c:pt idx="87">
                  <c:v>87 år</c:v>
                </c:pt>
                <c:pt idx="88">
                  <c:v>88 år</c:v>
                </c:pt>
                <c:pt idx="89">
                  <c:v>89 år</c:v>
                </c:pt>
                <c:pt idx="90">
                  <c:v>90 år</c:v>
                </c:pt>
                <c:pt idx="91">
                  <c:v>91 år</c:v>
                </c:pt>
                <c:pt idx="92">
                  <c:v>92 år</c:v>
                </c:pt>
                <c:pt idx="93">
                  <c:v>93 år</c:v>
                </c:pt>
                <c:pt idx="94">
                  <c:v>94 år</c:v>
                </c:pt>
                <c:pt idx="95">
                  <c:v>95 år</c:v>
                </c:pt>
                <c:pt idx="96">
                  <c:v>96 år</c:v>
                </c:pt>
                <c:pt idx="97">
                  <c:v>97 år</c:v>
                </c:pt>
                <c:pt idx="98">
                  <c:v>98 år</c:v>
                </c:pt>
                <c:pt idx="99">
                  <c:v>99 år</c:v>
                </c:pt>
                <c:pt idx="100">
                  <c:v>100 år</c:v>
                </c:pt>
                <c:pt idx="101">
                  <c:v>101 år</c:v>
                </c:pt>
                <c:pt idx="102">
                  <c:v>102 år</c:v>
                </c:pt>
                <c:pt idx="103">
                  <c:v>103 år</c:v>
                </c:pt>
                <c:pt idx="104">
                  <c:v>104 år</c:v>
                </c:pt>
                <c:pt idx="105">
                  <c:v>105 år+</c:v>
                </c:pt>
              </c:strCache>
            </c:strRef>
          </c:cat>
          <c:val>
            <c:numRef>
              <c:f>'Ark1'!$G$2:$G$107</c:f>
              <c:numCache>
                <c:formatCode>General</c:formatCode>
                <c:ptCount val="106"/>
                <c:pt idx="18">
                  <c:v>583</c:v>
                </c:pt>
                <c:pt idx="19">
                  <c:v>794</c:v>
                </c:pt>
                <c:pt idx="20">
                  <c:v>1007</c:v>
                </c:pt>
                <c:pt idx="21">
                  <c:v>1101</c:v>
                </c:pt>
                <c:pt idx="22">
                  <c:v>1329</c:v>
                </c:pt>
                <c:pt idx="23">
                  <c:v>1572</c:v>
                </c:pt>
                <c:pt idx="24">
                  <c:v>1850</c:v>
                </c:pt>
                <c:pt idx="25">
                  <c:v>2115</c:v>
                </c:pt>
                <c:pt idx="26">
                  <c:v>2324</c:v>
                </c:pt>
                <c:pt idx="27">
                  <c:v>2405</c:v>
                </c:pt>
                <c:pt idx="28">
                  <c:v>2756</c:v>
                </c:pt>
                <c:pt idx="29">
                  <c:v>2887</c:v>
                </c:pt>
                <c:pt idx="30">
                  <c:v>3026</c:v>
                </c:pt>
                <c:pt idx="31">
                  <c:v>3207</c:v>
                </c:pt>
                <c:pt idx="32">
                  <c:v>3282</c:v>
                </c:pt>
                <c:pt idx="33">
                  <c:v>3284</c:v>
                </c:pt>
                <c:pt idx="34">
                  <c:v>3372</c:v>
                </c:pt>
                <c:pt idx="35">
                  <c:v>3352</c:v>
                </c:pt>
                <c:pt idx="36">
                  <c:v>3620</c:v>
                </c:pt>
                <c:pt idx="37">
                  <c:v>3747</c:v>
                </c:pt>
                <c:pt idx="38">
                  <c:v>3957</c:v>
                </c:pt>
                <c:pt idx="39">
                  <c:v>4226</c:v>
                </c:pt>
                <c:pt idx="40">
                  <c:v>4334</c:v>
                </c:pt>
                <c:pt idx="41">
                  <c:v>4627</c:v>
                </c:pt>
                <c:pt idx="42">
                  <c:v>4935</c:v>
                </c:pt>
                <c:pt idx="43">
                  <c:v>5077</c:v>
                </c:pt>
                <c:pt idx="44">
                  <c:v>5269</c:v>
                </c:pt>
                <c:pt idx="45">
                  <c:v>5805</c:v>
                </c:pt>
                <c:pt idx="46">
                  <c:v>6410</c:v>
                </c:pt>
                <c:pt idx="47">
                  <c:v>7124</c:v>
                </c:pt>
                <c:pt idx="48">
                  <c:v>7503</c:v>
                </c:pt>
                <c:pt idx="49">
                  <c:v>8097</c:v>
                </c:pt>
                <c:pt idx="50">
                  <c:v>8768</c:v>
                </c:pt>
                <c:pt idx="51">
                  <c:v>9254</c:v>
                </c:pt>
                <c:pt idx="52">
                  <c:v>10081</c:v>
                </c:pt>
                <c:pt idx="53">
                  <c:v>10595</c:v>
                </c:pt>
                <c:pt idx="54">
                  <c:v>11031</c:v>
                </c:pt>
                <c:pt idx="55">
                  <c:v>11743</c:v>
                </c:pt>
                <c:pt idx="56">
                  <c:v>11863</c:v>
                </c:pt>
                <c:pt idx="57">
                  <c:v>12456</c:v>
                </c:pt>
                <c:pt idx="58">
                  <c:v>12562</c:v>
                </c:pt>
                <c:pt idx="59">
                  <c:v>12998</c:v>
                </c:pt>
                <c:pt idx="60">
                  <c:v>13443</c:v>
                </c:pt>
                <c:pt idx="61">
                  <c:v>14093</c:v>
                </c:pt>
                <c:pt idx="62">
                  <c:v>14617</c:v>
                </c:pt>
                <c:pt idx="63">
                  <c:v>15269</c:v>
                </c:pt>
                <c:pt idx="64">
                  <c:v>15310</c:v>
                </c:pt>
                <c:pt idx="65">
                  <c:v>16278</c:v>
                </c:pt>
                <c:pt idx="66">
                  <c:v>16287</c:v>
                </c:pt>
                <c:pt idx="67">
                  <c:v>1265</c:v>
                </c:pt>
              </c:numCache>
            </c:numRef>
          </c:val>
          <c:extLst>
            <c:ext xmlns:c16="http://schemas.microsoft.com/office/drawing/2014/chart" uri="{C3380CC4-5D6E-409C-BE32-E72D297353CC}">
              <c16:uniqueId val="{00000006-7CA8-4639-B22C-28572CAEC77C}"/>
            </c:ext>
          </c:extLst>
        </c:ser>
        <c:ser>
          <c:idx val="7"/>
          <c:order val="6"/>
          <c:tx>
            <c:strRef>
              <c:f>'Ark1'!$H$1</c:f>
              <c:strCache>
                <c:ptCount val="1"/>
                <c:pt idx="0">
                  <c:v>2 eller flere ytelser</c:v>
                </c:pt>
              </c:strCache>
            </c:strRef>
          </c:tx>
          <c:spPr>
            <a:solidFill>
              <a:srgbClr val="66CBEC"/>
            </a:solidFill>
          </c:spPr>
          <c:invertIfNegative val="0"/>
          <c:cat>
            <c:strRef>
              <c:f>'Ark1'!$A$2:$A$107</c:f>
              <c:strCache>
                <c:ptCount val="106"/>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pt idx="18">
                  <c:v>18 år</c:v>
                </c:pt>
                <c:pt idx="19">
                  <c:v>19 år</c:v>
                </c:pt>
                <c:pt idx="20">
                  <c:v>20 år</c:v>
                </c:pt>
                <c:pt idx="21">
                  <c:v>21 år</c:v>
                </c:pt>
                <c:pt idx="22">
                  <c:v>22 år</c:v>
                </c:pt>
                <c:pt idx="23">
                  <c:v>23 år</c:v>
                </c:pt>
                <c:pt idx="24">
                  <c:v>24 år</c:v>
                </c:pt>
                <c:pt idx="25">
                  <c:v>25 år</c:v>
                </c:pt>
                <c:pt idx="26">
                  <c:v>26 år</c:v>
                </c:pt>
                <c:pt idx="27">
                  <c:v>27 år</c:v>
                </c:pt>
                <c:pt idx="28">
                  <c:v>28 år</c:v>
                </c:pt>
                <c:pt idx="29">
                  <c:v>29 år</c:v>
                </c:pt>
                <c:pt idx="30">
                  <c:v>30 år</c:v>
                </c:pt>
                <c:pt idx="31">
                  <c:v>31 år</c:v>
                </c:pt>
                <c:pt idx="32">
                  <c:v>32 år</c:v>
                </c:pt>
                <c:pt idx="33">
                  <c:v>33 år</c:v>
                </c:pt>
                <c:pt idx="34">
                  <c:v>34 år</c:v>
                </c:pt>
                <c:pt idx="35">
                  <c:v>35 år</c:v>
                </c:pt>
                <c:pt idx="36">
                  <c:v>36 år</c:v>
                </c:pt>
                <c:pt idx="37">
                  <c:v>37 år</c:v>
                </c:pt>
                <c:pt idx="38">
                  <c:v>38 år</c:v>
                </c:pt>
                <c:pt idx="39">
                  <c:v>39 år</c:v>
                </c:pt>
                <c:pt idx="40">
                  <c:v>40 år</c:v>
                </c:pt>
                <c:pt idx="41">
                  <c:v>41 år</c:v>
                </c:pt>
                <c:pt idx="42">
                  <c:v>42 år</c:v>
                </c:pt>
                <c:pt idx="43">
                  <c:v>43 år</c:v>
                </c:pt>
                <c:pt idx="44">
                  <c:v>44 år</c:v>
                </c:pt>
                <c:pt idx="45">
                  <c:v>45 år</c:v>
                </c:pt>
                <c:pt idx="46">
                  <c:v>46 år</c:v>
                </c:pt>
                <c:pt idx="47">
                  <c:v>47 år</c:v>
                </c:pt>
                <c:pt idx="48">
                  <c:v>48 år</c:v>
                </c:pt>
                <c:pt idx="49">
                  <c:v>49 år</c:v>
                </c:pt>
                <c:pt idx="50">
                  <c:v>50 år</c:v>
                </c:pt>
                <c:pt idx="51">
                  <c:v>51 år</c:v>
                </c:pt>
                <c:pt idx="52">
                  <c:v>52 år</c:v>
                </c:pt>
                <c:pt idx="53">
                  <c:v>53 år</c:v>
                </c:pt>
                <c:pt idx="54">
                  <c:v>54 år</c:v>
                </c:pt>
                <c:pt idx="55">
                  <c:v>55 år</c:v>
                </c:pt>
                <c:pt idx="56">
                  <c:v>56 år</c:v>
                </c:pt>
                <c:pt idx="57">
                  <c:v>57 år</c:v>
                </c:pt>
                <c:pt idx="58">
                  <c:v>58 år</c:v>
                </c:pt>
                <c:pt idx="59">
                  <c:v>59 år</c:v>
                </c:pt>
                <c:pt idx="60">
                  <c:v>60 år</c:v>
                </c:pt>
                <c:pt idx="61">
                  <c:v>61 år</c:v>
                </c:pt>
                <c:pt idx="62">
                  <c:v>62 år</c:v>
                </c:pt>
                <c:pt idx="63">
                  <c:v>63 år</c:v>
                </c:pt>
                <c:pt idx="64">
                  <c:v>64 år</c:v>
                </c:pt>
                <c:pt idx="65">
                  <c:v>65 år</c:v>
                </c:pt>
                <c:pt idx="66">
                  <c:v>66 år</c:v>
                </c:pt>
                <c:pt idx="67">
                  <c:v>67 år</c:v>
                </c:pt>
                <c:pt idx="68">
                  <c:v>68 år</c:v>
                </c:pt>
                <c:pt idx="69">
                  <c:v>69 år</c:v>
                </c:pt>
                <c:pt idx="70">
                  <c:v>70 år</c:v>
                </c:pt>
                <c:pt idx="71">
                  <c:v>71 år</c:v>
                </c:pt>
                <c:pt idx="72">
                  <c:v>72 år</c:v>
                </c:pt>
                <c:pt idx="73">
                  <c:v>73 år</c:v>
                </c:pt>
                <c:pt idx="74">
                  <c:v>74 år</c:v>
                </c:pt>
                <c:pt idx="75">
                  <c:v>75 år</c:v>
                </c:pt>
                <c:pt idx="76">
                  <c:v>76 år</c:v>
                </c:pt>
                <c:pt idx="77">
                  <c:v>77 år</c:v>
                </c:pt>
                <c:pt idx="78">
                  <c:v>78 år</c:v>
                </c:pt>
                <c:pt idx="79">
                  <c:v>79 år</c:v>
                </c:pt>
                <c:pt idx="80">
                  <c:v>80 år</c:v>
                </c:pt>
                <c:pt idx="81">
                  <c:v>81 år</c:v>
                </c:pt>
                <c:pt idx="82">
                  <c:v>82 år</c:v>
                </c:pt>
                <c:pt idx="83">
                  <c:v>83 år</c:v>
                </c:pt>
                <c:pt idx="84">
                  <c:v>84 år</c:v>
                </c:pt>
                <c:pt idx="85">
                  <c:v>85 år</c:v>
                </c:pt>
                <c:pt idx="86">
                  <c:v>86 år</c:v>
                </c:pt>
                <c:pt idx="87">
                  <c:v>87 år</c:v>
                </c:pt>
                <c:pt idx="88">
                  <c:v>88 år</c:v>
                </c:pt>
                <c:pt idx="89">
                  <c:v>89 år</c:v>
                </c:pt>
                <c:pt idx="90">
                  <c:v>90 år</c:v>
                </c:pt>
                <c:pt idx="91">
                  <c:v>91 år</c:v>
                </c:pt>
                <c:pt idx="92">
                  <c:v>92 år</c:v>
                </c:pt>
                <c:pt idx="93">
                  <c:v>93 år</c:v>
                </c:pt>
                <c:pt idx="94">
                  <c:v>94 år</c:v>
                </c:pt>
                <c:pt idx="95">
                  <c:v>95 år</c:v>
                </c:pt>
                <c:pt idx="96">
                  <c:v>96 år</c:v>
                </c:pt>
                <c:pt idx="97">
                  <c:v>97 år</c:v>
                </c:pt>
                <c:pt idx="98">
                  <c:v>98 år</c:v>
                </c:pt>
                <c:pt idx="99">
                  <c:v>99 år</c:v>
                </c:pt>
                <c:pt idx="100">
                  <c:v>100 år</c:v>
                </c:pt>
                <c:pt idx="101">
                  <c:v>101 år</c:v>
                </c:pt>
                <c:pt idx="102">
                  <c:v>102 år</c:v>
                </c:pt>
                <c:pt idx="103">
                  <c:v>103 år</c:v>
                </c:pt>
                <c:pt idx="104">
                  <c:v>104 år</c:v>
                </c:pt>
                <c:pt idx="105">
                  <c:v>105 år+</c:v>
                </c:pt>
              </c:strCache>
            </c:strRef>
          </c:cat>
          <c:val>
            <c:numRef>
              <c:f>'Ark1'!$H$2:$H$107</c:f>
              <c:numCache>
                <c:formatCode>General</c:formatCode>
                <c:ptCount val="106"/>
                <c:pt idx="18">
                  <c:v>43</c:v>
                </c:pt>
                <c:pt idx="19">
                  <c:v>141</c:v>
                </c:pt>
                <c:pt idx="20">
                  <c:v>219</c:v>
                </c:pt>
                <c:pt idx="21">
                  <c:v>295</c:v>
                </c:pt>
                <c:pt idx="22">
                  <c:v>323</c:v>
                </c:pt>
                <c:pt idx="23">
                  <c:v>363</c:v>
                </c:pt>
                <c:pt idx="24">
                  <c:v>368</c:v>
                </c:pt>
                <c:pt idx="25">
                  <c:v>339</c:v>
                </c:pt>
                <c:pt idx="26">
                  <c:v>374</c:v>
                </c:pt>
                <c:pt idx="27">
                  <c:v>429</c:v>
                </c:pt>
                <c:pt idx="28">
                  <c:v>461</c:v>
                </c:pt>
                <c:pt idx="29">
                  <c:v>468</c:v>
                </c:pt>
                <c:pt idx="30">
                  <c:v>509</c:v>
                </c:pt>
                <c:pt idx="31">
                  <c:v>505</c:v>
                </c:pt>
                <c:pt idx="32">
                  <c:v>556</c:v>
                </c:pt>
                <c:pt idx="33">
                  <c:v>539</c:v>
                </c:pt>
                <c:pt idx="34">
                  <c:v>556</c:v>
                </c:pt>
                <c:pt idx="35">
                  <c:v>595</c:v>
                </c:pt>
                <c:pt idx="36">
                  <c:v>632</c:v>
                </c:pt>
                <c:pt idx="37">
                  <c:v>555</c:v>
                </c:pt>
                <c:pt idx="38">
                  <c:v>593</c:v>
                </c:pt>
                <c:pt idx="39">
                  <c:v>656</c:v>
                </c:pt>
                <c:pt idx="40">
                  <c:v>655</c:v>
                </c:pt>
                <c:pt idx="41">
                  <c:v>629</c:v>
                </c:pt>
                <c:pt idx="42">
                  <c:v>649</c:v>
                </c:pt>
                <c:pt idx="43">
                  <c:v>662</c:v>
                </c:pt>
                <c:pt idx="44">
                  <c:v>636</c:v>
                </c:pt>
                <c:pt idx="45">
                  <c:v>618</c:v>
                </c:pt>
                <c:pt idx="46">
                  <c:v>665</c:v>
                </c:pt>
                <c:pt idx="47">
                  <c:v>716</c:v>
                </c:pt>
                <c:pt idx="48">
                  <c:v>770</c:v>
                </c:pt>
                <c:pt idx="49">
                  <c:v>823</c:v>
                </c:pt>
                <c:pt idx="50">
                  <c:v>792</c:v>
                </c:pt>
                <c:pt idx="51">
                  <c:v>837</c:v>
                </c:pt>
                <c:pt idx="52">
                  <c:v>866</c:v>
                </c:pt>
                <c:pt idx="53">
                  <c:v>897</c:v>
                </c:pt>
                <c:pt idx="54">
                  <c:v>901</c:v>
                </c:pt>
                <c:pt idx="55">
                  <c:v>859</c:v>
                </c:pt>
                <c:pt idx="56">
                  <c:v>918</c:v>
                </c:pt>
                <c:pt idx="57">
                  <c:v>895</c:v>
                </c:pt>
                <c:pt idx="58">
                  <c:v>870</c:v>
                </c:pt>
                <c:pt idx="59">
                  <c:v>891</c:v>
                </c:pt>
                <c:pt idx="60">
                  <c:v>826</c:v>
                </c:pt>
                <c:pt idx="61">
                  <c:v>929</c:v>
                </c:pt>
                <c:pt idx="62">
                  <c:v>2006</c:v>
                </c:pt>
                <c:pt idx="63">
                  <c:v>2577</c:v>
                </c:pt>
                <c:pt idx="64">
                  <c:v>2862</c:v>
                </c:pt>
                <c:pt idx="65">
                  <c:v>3023</c:v>
                </c:pt>
                <c:pt idx="66">
                  <c:v>3006</c:v>
                </c:pt>
                <c:pt idx="67">
                  <c:v>685</c:v>
                </c:pt>
                <c:pt idx="68">
                  <c:v>227</c:v>
                </c:pt>
                <c:pt idx="69">
                  <c:v>181</c:v>
                </c:pt>
                <c:pt idx="70">
                  <c:v>85</c:v>
                </c:pt>
                <c:pt idx="71">
                  <c:v>74</c:v>
                </c:pt>
                <c:pt idx="72">
                  <c:v>61</c:v>
                </c:pt>
                <c:pt idx="73">
                  <c:v>53</c:v>
                </c:pt>
                <c:pt idx="74">
                  <c:v>43</c:v>
                </c:pt>
                <c:pt idx="75">
                  <c:v>39</c:v>
                </c:pt>
                <c:pt idx="76">
                  <c:v>37</c:v>
                </c:pt>
                <c:pt idx="77">
                  <c:v>33</c:v>
                </c:pt>
                <c:pt idx="78">
                  <c:v>23</c:v>
                </c:pt>
                <c:pt idx="79">
                  <c:v>20</c:v>
                </c:pt>
                <c:pt idx="80">
                  <c:v>25</c:v>
                </c:pt>
                <c:pt idx="81">
                  <c:v>21</c:v>
                </c:pt>
                <c:pt idx="82">
                  <c:v>18</c:v>
                </c:pt>
                <c:pt idx="83">
                  <c:v>16</c:v>
                </c:pt>
                <c:pt idx="84">
                  <c:v>19</c:v>
                </c:pt>
                <c:pt idx="85">
                  <c:v>7</c:v>
                </c:pt>
                <c:pt idx="86">
                  <c:v>8</c:v>
                </c:pt>
                <c:pt idx="87">
                  <c:v>1</c:v>
                </c:pt>
                <c:pt idx="88">
                  <c:v>8</c:v>
                </c:pt>
                <c:pt idx="89">
                  <c:v>2</c:v>
                </c:pt>
                <c:pt idx="90">
                  <c:v>6</c:v>
                </c:pt>
                <c:pt idx="91">
                  <c:v>3</c:v>
                </c:pt>
                <c:pt idx="92">
                  <c:v>1</c:v>
                </c:pt>
                <c:pt idx="93">
                  <c:v>1</c:v>
                </c:pt>
                <c:pt idx="94">
                  <c:v>0</c:v>
                </c:pt>
                <c:pt idx="95">
                  <c:v>0</c:v>
                </c:pt>
                <c:pt idx="96">
                  <c:v>1</c:v>
                </c:pt>
              </c:numCache>
            </c:numRef>
          </c:val>
          <c:extLst>
            <c:ext xmlns:c16="http://schemas.microsoft.com/office/drawing/2014/chart" uri="{C3380CC4-5D6E-409C-BE32-E72D297353CC}">
              <c16:uniqueId val="{00000007-7CA8-4639-B22C-28572CAEC77C}"/>
            </c:ext>
          </c:extLst>
        </c:ser>
        <c:ser>
          <c:idx val="3"/>
          <c:order val="7"/>
          <c:tx>
            <c:strRef>
              <c:f>'Ark1'!$J$1</c:f>
              <c:strCache>
                <c:ptCount val="1"/>
                <c:pt idx="0">
                  <c:v>Foreldrepenger</c:v>
                </c:pt>
              </c:strCache>
            </c:strRef>
          </c:tx>
          <c:spPr>
            <a:solidFill>
              <a:schemeClr val="accent1">
                <a:lumMod val="40000"/>
                <a:lumOff val="60000"/>
              </a:schemeClr>
            </a:solidFill>
          </c:spPr>
          <c:invertIfNegative val="0"/>
          <c:cat>
            <c:strRef>
              <c:f>'Ark1'!$A$2:$A$107</c:f>
              <c:strCache>
                <c:ptCount val="106"/>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pt idx="18">
                  <c:v>18 år</c:v>
                </c:pt>
                <c:pt idx="19">
                  <c:v>19 år</c:v>
                </c:pt>
                <c:pt idx="20">
                  <c:v>20 år</c:v>
                </c:pt>
                <c:pt idx="21">
                  <c:v>21 år</c:v>
                </c:pt>
                <c:pt idx="22">
                  <c:v>22 år</c:v>
                </c:pt>
                <c:pt idx="23">
                  <c:v>23 år</c:v>
                </c:pt>
                <c:pt idx="24">
                  <c:v>24 år</c:v>
                </c:pt>
                <c:pt idx="25">
                  <c:v>25 år</c:v>
                </c:pt>
                <c:pt idx="26">
                  <c:v>26 år</c:v>
                </c:pt>
                <c:pt idx="27">
                  <c:v>27 år</c:v>
                </c:pt>
                <c:pt idx="28">
                  <c:v>28 år</c:v>
                </c:pt>
                <c:pt idx="29">
                  <c:v>29 år</c:v>
                </c:pt>
                <c:pt idx="30">
                  <c:v>30 år</c:v>
                </c:pt>
                <c:pt idx="31">
                  <c:v>31 år</c:v>
                </c:pt>
                <c:pt idx="32">
                  <c:v>32 år</c:v>
                </c:pt>
                <c:pt idx="33">
                  <c:v>33 år</c:v>
                </c:pt>
                <c:pt idx="34">
                  <c:v>34 år</c:v>
                </c:pt>
                <c:pt idx="35">
                  <c:v>35 år</c:v>
                </c:pt>
                <c:pt idx="36">
                  <c:v>36 år</c:v>
                </c:pt>
                <c:pt idx="37">
                  <c:v>37 år</c:v>
                </c:pt>
                <c:pt idx="38">
                  <c:v>38 år</c:v>
                </c:pt>
                <c:pt idx="39">
                  <c:v>39 år</c:v>
                </c:pt>
                <c:pt idx="40">
                  <c:v>40 år</c:v>
                </c:pt>
                <c:pt idx="41">
                  <c:v>41 år</c:v>
                </c:pt>
                <c:pt idx="42">
                  <c:v>42 år</c:v>
                </c:pt>
                <c:pt idx="43">
                  <c:v>43 år</c:v>
                </c:pt>
                <c:pt idx="44">
                  <c:v>44 år</c:v>
                </c:pt>
                <c:pt idx="45">
                  <c:v>45 år</c:v>
                </c:pt>
                <c:pt idx="46">
                  <c:v>46 år</c:v>
                </c:pt>
                <c:pt idx="47">
                  <c:v>47 år</c:v>
                </c:pt>
                <c:pt idx="48">
                  <c:v>48 år</c:v>
                </c:pt>
                <c:pt idx="49">
                  <c:v>49 år</c:v>
                </c:pt>
                <c:pt idx="50">
                  <c:v>50 år</c:v>
                </c:pt>
                <c:pt idx="51">
                  <c:v>51 år</c:v>
                </c:pt>
                <c:pt idx="52">
                  <c:v>52 år</c:v>
                </c:pt>
                <c:pt idx="53">
                  <c:v>53 år</c:v>
                </c:pt>
                <c:pt idx="54">
                  <c:v>54 år</c:v>
                </c:pt>
                <c:pt idx="55">
                  <c:v>55 år</c:v>
                </c:pt>
                <c:pt idx="56">
                  <c:v>56 år</c:v>
                </c:pt>
                <c:pt idx="57">
                  <c:v>57 år</c:v>
                </c:pt>
                <c:pt idx="58">
                  <c:v>58 år</c:v>
                </c:pt>
                <c:pt idx="59">
                  <c:v>59 år</c:v>
                </c:pt>
                <c:pt idx="60">
                  <c:v>60 år</c:v>
                </c:pt>
                <c:pt idx="61">
                  <c:v>61 år</c:v>
                </c:pt>
                <c:pt idx="62">
                  <c:v>62 år</c:v>
                </c:pt>
                <c:pt idx="63">
                  <c:v>63 år</c:v>
                </c:pt>
                <c:pt idx="64">
                  <c:v>64 år</c:v>
                </c:pt>
                <c:pt idx="65">
                  <c:v>65 år</c:v>
                </c:pt>
                <c:pt idx="66">
                  <c:v>66 år</c:v>
                </c:pt>
                <c:pt idx="67">
                  <c:v>67 år</c:v>
                </c:pt>
                <c:pt idx="68">
                  <c:v>68 år</c:v>
                </c:pt>
                <c:pt idx="69">
                  <c:v>69 år</c:v>
                </c:pt>
                <c:pt idx="70">
                  <c:v>70 år</c:v>
                </c:pt>
                <c:pt idx="71">
                  <c:v>71 år</c:v>
                </c:pt>
                <c:pt idx="72">
                  <c:v>72 år</c:v>
                </c:pt>
                <c:pt idx="73">
                  <c:v>73 år</c:v>
                </c:pt>
                <c:pt idx="74">
                  <c:v>74 år</c:v>
                </c:pt>
                <c:pt idx="75">
                  <c:v>75 år</c:v>
                </c:pt>
                <c:pt idx="76">
                  <c:v>76 år</c:v>
                </c:pt>
                <c:pt idx="77">
                  <c:v>77 år</c:v>
                </c:pt>
                <c:pt idx="78">
                  <c:v>78 år</c:v>
                </c:pt>
                <c:pt idx="79">
                  <c:v>79 år</c:v>
                </c:pt>
                <c:pt idx="80">
                  <c:v>80 år</c:v>
                </c:pt>
                <c:pt idx="81">
                  <c:v>81 år</c:v>
                </c:pt>
                <c:pt idx="82">
                  <c:v>82 år</c:v>
                </c:pt>
                <c:pt idx="83">
                  <c:v>83 år</c:v>
                </c:pt>
                <c:pt idx="84">
                  <c:v>84 år</c:v>
                </c:pt>
                <c:pt idx="85">
                  <c:v>85 år</c:v>
                </c:pt>
                <c:pt idx="86">
                  <c:v>86 år</c:v>
                </c:pt>
                <c:pt idx="87">
                  <c:v>87 år</c:v>
                </c:pt>
                <c:pt idx="88">
                  <c:v>88 år</c:v>
                </c:pt>
                <c:pt idx="89">
                  <c:v>89 år</c:v>
                </c:pt>
                <c:pt idx="90">
                  <c:v>90 år</c:v>
                </c:pt>
                <c:pt idx="91">
                  <c:v>91 år</c:v>
                </c:pt>
                <c:pt idx="92">
                  <c:v>92 år</c:v>
                </c:pt>
                <c:pt idx="93">
                  <c:v>93 år</c:v>
                </c:pt>
                <c:pt idx="94">
                  <c:v>94 år</c:v>
                </c:pt>
                <c:pt idx="95">
                  <c:v>95 år</c:v>
                </c:pt>
                <c:pt idx="96">
                  <c:v>96 år</c:v>
                </c:pt>
                <c:pt idx="97">
                  <c:v>97 år</c:v>
                </c:pt>
                <c:pt idx="98">
                  <c:v>98 år</c:v>
                </c:pt>
                <c:pt idx="99">
                  <c:v>99 år</c:v>
                </c:pt>
                <c:pt idx="100">
                  <c:v>100 år</c:v>
                </c:pt>
                <c:pt idx="101">
                  <c:v>101 år</c:v>
                </c:pt>
                <c:pt idx="102">
                  <c:v>102 år</c:v>
                </c:pt>
                <c:pt idx="103">
                  <c:v>103 år</c:v>
                </c:pt>
                <c:pt idx="104">
                  <c:v>104 år</c:v>
                </c:pt>
                <c:pt idx="105">
                  <c:v>105 år+</c:v>
                </c:pt>
              </c:strCache>
            </c:strRef>
          </c:cat>
          <c:val>
            <c:numRef>
              <c:f>'Ark1'!$J$2:$J$107</c:f>
              <c:numCache>
                <c:formatCode>General</c:formatCode>
                <c:ptCount val="106"/>
                <c:pt idx="18">
                  <c:v>2</c:v>
                </c:pt>
                <c:pt idx="19">
                  <c:v>23</c:v>
                </c:pt>
                <c:pt idx="20">
                  <c:v>72</c:v>
                </c:pt>
                <c:pt idx="21">
                  <c:v>164</c:v>
                </c:pt>
                <c:pt idx="22">
                  <c:v>284</c:v>
                </c:pt>
                <c:pt idx="23">
                  <c:v>546</c:v>
                </c:pt>
                <c:pt idx="24">
                  <c:v>864</c:v>
                </c:pt>
                <c:pt idx="25">
                  <c:v>1317</c:v>
                </c:pt>
                <c:pt idx="26">
                  <c:v>1880</c:v>
                </c:pt>
                <c:pt idx="27">
                  <c:v>2606</c:v>
                </c:pt>
                <c:pt idx="28">
                  <c:v>3141</c:v>
                </c:pt>
                <c:pt idx="29">
                  <c:v>3819</c:v>
                </c:pt>
                <c:pt idx="30">
                  <c:v>4192</c:v>
                </c:pt>
                <c:pt idx="31">
                  <c:v>4761</c:v>
                </c:pt>
                <c:pt idx="32">
                  <c:v>4700</c:v>
                </c:pt>
                <c:pt idx="33">
                  <c:v>4456</c:v>
                </c:pt>
                <c:pt idx="34">
                  <c:v>3812</c:v>
                </c:pt>
                <c:pt idx="35">
                  <c:v>3519</c:v>
                </c:pt>
                <c:pt idx="36">
                  <c:v>2947</c:v>
                </c:pt>
                <c:pt idx="37">
                  <c:v>2452</c:v>
                </c:pt>
                <c:pt idx="38">
                  <c:v>2047</c:v>
                </c:pt>
                <c:pt idx="39">
                  <c:v>1658</c:v>
                </c:pt>
                <c:pt idx="40">
                  <c:v>1223</c:v>
                </c:pt>
                <c:pt idx="41">
                  <c:v>931</c:v>
                </c:pt>
                <c:pt idx="42">
                  <c:v>699</c:v>
                </c:pt>
                <c:pt idx="43">
                  <c:v>468</c:v>
                </c:pt>
                <c:pt idx="44">
                  <c:v>339</c:v>
                </c:pt>
                <c:pt idx="45">
                  <c:v>275</c:v>
                </c:pt>
                <c:pt idx="46">
                  <c:v>151</c:v>
                </c:pt>
                <c:pt idx="47">
                  <c:v>136</c:v>
                </c:pt>
                <c:pt idx="48">
                  <c:v>99</c:v>
                </c:pt>
                <c:pt idx="49">
                  <c:v>86</c:v>
                </c:pt>
                <c:pt idx="50">
                  <c:v>78</c:v>
                </c:pt>
                <c:pt idx="51">
                  <c:v>45</c:v>
                </c:pt>
                <c:pt idx="52">
                  <c:v>35</c:v>
                </c:pt>
                <c:pt idx="53">
                  <c:v>30</c:v>
                </c:pt>
                <c:pt idx="54">
                  <c:v>25</c:v>
                </c:pt>
                <c:pt idx="55">
                  <c:v>13</c:v>
                </c:pt>
                <c:pt idx="56">
                  <c:v>13</c:v>
                </c:pt>
                <c:pt idx="57">
                  <c:v>6</c:v>
                </c:pt>
                <c:pt idx="58">
                  <c:v>7</c:v>
                </c:pt>
                <c:pt idx="59">
                  <c:v>6</c:v>
                </c:pt>
                <c:pt idx="60">
                  <c:v>3</c:v>
                </c:pt>
                <c:pt idx="61">
                  <c:v>6</c:v>
                </c:pt>
                <c:pt idx="62">
                  <c:v>1</c:v>
                </c:pt>
                <c:pt idx="63">
                  <c:v>1</c:v>
                </c:pt>
                <c:pt idx="64">
                  <c:v>2</c:v>
                </c:pt>
                <c:pt idx="65">
                  <c:v>2</c:v>
                </c:pt>
              </c:numCache>
            </c:numRef>
          </c:val>
          <c:extLst>
            <c:ext xmlns:c16="http://schemas.microsoft.com/office/drawing/2014/chart" uri="{C3380CC4-5D6E-409C-BE32-E72D297353CC}">
              <c16:uniqueId val="{00000003-7CA8-4639-B22C-28572CAEC77C}"/>
            </c:ext>
          </c:extLst>
        </c:ser>
        <c:ser>
          <c:idx val="8"/>
          <c:order val="8"/>
          <c:tx>
            <c:strRef>
              <c:f>'Ark1'!$I$1</c:f>
              <c:strCache>
                <c:ptCount val="1"/>
                <c:pt idx="0">
                  <c:v>Alderspensjon</c:v>
                </c:pt>
              </c:strCache>
            </c:strRef>
          </c:tx>
          <c:spPr>
            <a:solidFill>
              <a:srgbClr val="7030A0"/>
            </a:solidFill>
          </c:spPr>
          <c:invertIfNegative val="0"/>
          <c:cat>
            <c:strRef>
              <c:f>'Ark1'!$A$2:$A$107</c:f>
              <c:strCache>
                <c:ptCount val="106"/>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pt idx="18">
                  <c:v>18 år</c:v>
                </c:pt>
                <c:pt idx="19">
                  <c:v>19 år</c:v>
                </c:pt>
                <c:pt idx="20">
                  <c:v>20 år</c:v>
                </c:pt>
                <c:pt idx="21">
                  <c:v>21 år</c:v>
                </c:pt>
                <c:pt idx="22">
                  <c:v>22 år</c:v>
                </c:pt>
                <c:pt idx="23">
                  <c:v>23 år</c:v>
                </c:pt>
                <c:pt idx="24">
                  <c:v>24 år</c:v>
                </c:pt>
                <c:pt idx="25">
                  <c:v>25 år</c:v>
                </c:pt>
                <c:pt idx="26">
                  <c:v>26 år</c:v>
                </c:pt>
                <c:pt idx="27">
                  <c:v>27 år</c:v>
                </c:pt>
                <c:pt idx="28">
                  <c:v>28 år</c:v>
                </c:pt>
                <c:pt idx="29">
                  <c:v>29 år</c:v>
                </c:pt>
                <c:pt idx="30">
                  <c:v>30 år</c:v>
                </c:pt>
                <c:pt idx="31">
                  <c:v>31 år</c:v>
                </c:pt>
                <c:pt idx="32">
                  <c:v>32 år</c:v>
                </c:pt>
                <c:pt idx="33">
                  <c:v>33 år</c:v>
                </c:pt>
                <c:pt idx="34">
                  <c:v>34 år</c:v>
                </c:pt>
                <c:pt idx="35">
                  <c:v>35 år</c:v>
                </c:pt>
                <c:pt idx="36">
                  <c:v>36 år</c:v>
                </c:pt>
                <c:pt idx="37">
                  <c:v>37 år</c:v>
                </c:pt>
                <c:pt idx="38">
                  <c:v>38 år</c:v>
                </c:pt>
                <c:pt idx="39">
                  <c:v>39 år</c:v>
                </c:pt>
                <c:pt idx="40">
                  <c:v>40 år</c:v>
                </c:pt>
                <c:pt idx="41">
                  <c:v>41 år</c:v>
                </c:pt>
                <c:pt idx="42">
                  <c:v>42 år</c:v>
                </c:pt>
                <c:pt idx="43">
                  <c:v>43 år</c:v>
                </c:pt>
                <c:pt idx="44">
                  <c:v>44 år</c:v>
                </c:pt>
                <c:pt idx="45">
                  <c:v>45 år</c:v>
                </c:pt>
                <c:pt idx="46">
                  <c:v>46 år</c:v>
                </c:pt>
                <c:pt idx="47">
                  <c:v>47 år</c:v>
                </c:pt>
                <c:pt idx="48">
                  <c:v>48 år</c:v>
                </c:pt>
                <c:pt idx="49">
                  <c:v>49 år</c:v>
                </c:pt>
                <c:pt idx="50">
                  <c:v>50 år</c:v>
                </c:pt>
                <c:pt idx="51">
                  <c:v>51 år</c:v>
                </c:pt>
                <c:pt idx="52">
                  <c:v>52 år</c:v>
                </c:pt>
                <c:pt idx="53">
                  <c:v>53 år</c:v>
                </c:pt>
                <c:pt idx="54">
                  <c:v>54 år</c:v>
                </c:pt>
                <c:pt idx="55">
                  <c:v>55 år</c:v>
                </c:pt>
                <c:pt idx="56">
                  <c:v>56 år</c:v>
                </c:pt>
                <c:pt idx="57">
                  <c:v>57 år</c:v>
                </c:pt>
                <c:pt idx="58">
                  <c:v>58 år</c:v>
                </c:pt>
                <c:pt idx="59">
                  <c:v>59 år</c:v>
                </c:pt>
                <c:pt idx="60">
                  <c:v>60 år</c:v>
                </c:pt>
                <c:pt idx="61">
                  <c:v>61 år</c:v>
                </c:pt>
                <c:pt idx="62">
                  <c:v>62 år</c:v>
                </c:pt>
                <c:pt idx="63">
                  <c:v>63 år</c:v>
                </c:pt>
                <c:pt idx="64">
                  <c:v>64 år</c:v>
                </c:pt>
                <c:pt idx="65">
                  <c:v>65 år</c:v>
                </c:pt>
                <c:pt idx="66">
                  <c:v>66 år</c:v>
                </c:pt>
                <c:pt idx="67">
                  <c:v>67 år</c:v>
                </c:pt>
                <c:pt idx="68">
                  <c:v>68 år</c:v>
                </c:pt>
                <c:pt idx="69">
                  <c:v>69 år</c:v>
                </c:pt>
                <c:pt idx="70">
                  <c:v>70 år</c:v>
                </c:pt>
                <c:pt idx="71">
                  <c:v>71 år</c:v>
                </c:pt>
                <c:pt idx="72">
                  <c:v>72 år</c:v>
                </c:pt>
                <c:pt idx="73">
                  <c:v>73 år</c:v>
                </c:pt>
                <c:pt idx="74">
                  <c:v>74 år</c:v>
                </c:pt>
                <c:pt idx="75">
                  <c:v>75 år</c:v>
                </c:pt>
                <c:pt idx="76">
                  <c:v>76 år</c:v>
                </c:pt>
                <c:pt idx="77">
                  <c:v>77 år</c:v>
                </c:pt>
                <c:pt idx="78">
                  <c:v>78 år</c:v>
                </c:pt>
                <c:pt idx="79">
                  <c:v>79 år</c:v>
                </c:pt>
                <c:pt idx="80">
                  <c:v>80 år</c:v>
                </c:pt>
                <c:pt idx="81">
                  <c:v>81 år</c:v>
                </c:pt>
                <c:pt idx="82">
                  <c:v>82 år</c:v>
                </c:pt>
                <c:pt idx="83">
                  <c:v>83 år</c:v>
                </c:pt>
                <c:pt idx="84">
                  <c:v>84 år</c:v>
                </c:pt>
                <c:pt idx="85">
                  <c:v>85 år</c:v>
                </c:pt>
                <c:pt idx="86">
                  <c:v>86 år</c:v>
                </c:pt>
                <c:pt idx="87">
                  <c:v>87 år</c:v>
                </c:pt>
                <c:pt idx="88">
                  <c:v>88 år</c:v>
                </c:pt>
                <c:pt idx="89">
                  <c:v>89 år</c:v>
                </c:pt>
                <c:pt idx="90">
                  <c:v>90 år</c:v>
                </c:pt>
                <c:pt idx="91">
                  <c:v>91 år</c:v>
                </c:pt>
                <c:pt idx="92">
                  <c:v>92 år</c:v>
                </c:pt>
                <c:pt idx="93">
                  <c:v>93 år</c:v>
                </c:pt>
                <c:pt idx="94">
                  <c:v>94 år</c:v>
                </c:pt>
                <c:pt idx="95">
                  <c:v>95 år</c:v>
                </c:pt>
                <c:pt idx="96">
                  <c:v>96 år</c:v>
                </c:pt>
                <c:pt idx="97">
                  <c:v>97 år</c:v>
                </c:pt>
                <c:pt idx="98">
                  <c:v>98 år</c:v>
                </c:pt>
                <c:pt idx="99">
                  <c:v>99 år</c:v>
                </c:pt>
                <c:pt idx="100">
                  <c:v>100 år</c:v>
                </c:pt>
                <c:pt idx="101">
                  <c:v>101 år</c:v>
                </c:pt>
                <c:pt idx="102">
                  <c:v>102 år</c:v>
                </c:pt>
                <c:pt idx="103">
                  <c:v>103 år</c:v>
                </c:pt>
                <c:pt idx="104">
                  <c:v>104 år</c:v>
                </c:pt>
                <c:pt idx="105">
                  <c:v>105 år+</c:v>
                </c:pt>
              </c:strCache>
            </c:strRef>
          </c:cat>
          <c:val>
            <c:numRef>
              <c:f>'Ark1'!$I$2:$I$107</c:f>
              <c:numCache>
                <c:formatCode>General</c:formatCode>
                <c:ptCount val="106"/>
                <c:pt idx="62">
                  <c:v>10754</c:v>
                </c:pt>
                <c:pt idx="63">
                  <c:v>13726</c:v>
                </c:pt>
                <c:pt idx="64">
                  <c:v>15355</c:v>
                </c:pt>
                <c:pt idx="65">
                  <c:v>17112</c:v>
                </c:pt>
                <c:pt idx="66">
                  <c:v>17735</c:v>
                </c:pt>
                <c:pt idx="67">
                  <c:v>50524</c:v>
                </c:pt>
                <c:pt idx="68">
                  <c:v>53844</c:v>
                </c:pt>
                <c:pt idx="69">
                  <c:v>53128</c:v>
                </c:pt>
                <c:pt idx="70">
                  <c:v>50758</c:v>
                </c:pt>
                <c:pt idx="71">
                  <c:v>51260</c:v>
                </c:pt>
                <c:pt idx="72">
                  <c:v>50709</c:v>
                </c:pt>
                <c:pt idx="73">
                  <c:v>50659</c:v>
                </c:pt>
                <c:pt idx="74">
                  <c:v>50941</c:v>
                </c:pt>
                <c:pt idx="75">
                  <c:v>51693</c:v>
                </c:pt>
                <c:pt idx="76">
                  <c:v>44900</c:v>
                </c:pt>
                <c:pt idx="77">
                  <c:v>42152</c:v>
                </c:pt>
                <c:pt idx="78">
                  <c:v>36327</c:v>
                </c:pt>
                <c:pt idx="79">
                  <c:v>32454</c:v>
                </c:pt>
                <c:pt idx="80">
                  <c:v>27261</c:v>
                </c:pt>
                <c:pt idx="81">
                  <c:v>26911</c:v>
                </c:pt>
                <c:pt idx="82">
                  <c:v>24745</c:v>
                </c:pt>
                <c:pt idx="83">
                  <c:v>22503</c:v>
                </c:pt>
                <c:pt idx="84">
                  <c:v>19897</c:v>
                </c:pt>
                <c:pt idx="85">
                  <c:v>17809</c:v>
                </c:pt>
                <c:pt idx="86">
                  <c:v>15470</c:v>
                </c:pt>
                <c:pt idx="87">
                  <c:v>13913</c:v>
                </c:pt>
                <c:pt idx="88">
                  <c:v>12490</c:v>
                </c:pt>
                <c:pt idx="89">
                  <c:v>11678</c:v>
                </c:pt>
                <c:pt idx="90">
                  <c:v>9910</c:v>
                </c:pt>
                <c:pt idx="91">
                  <c:v>8609</c:v>
                </c:pt>
                <c:pt idx="92">
                  <c:v>6794</c:v>
                </c:pt>
                <c:pt idx="93">
                  <c:v>5505</c:v>
                </c:pt>
                <c:pt idx="94">
                  <c:v>4269</c:v>
                </c:pt>
                <c:pt idx="95">
                  <c:v>3449</c:v>
                </c:pt>
                <c:pt idx="96">
                  <c:v>2546</c:v>
                </c:pt>
                <c:pt idx="97">
                  <c:v>1862</c:v>
                </c:pt>
                <c:pt idx="98">
                  <c:v>1203</c:v>
                </c:pt>
                <c:pt idx="99">
                  <c:v>790</c:v>
                </c:pt>
                <c:pt idx="100">
                  <c:v>516</c:v>
                </c:pt>
                <c:pt idx="101">
                  <c:v>316</c:v>
                </c:pt>
                <c:pt idx="102">
                  <c:v>169</c:v>
                </c:pt>
                <c:pt idx="103">
                  <c:v>87</c:v>
                </c:pt>
                <c:pt idx="104">
                  <c:v>56</c:v>
                </c:pt>
                <c:pt idx="105">
                  <c:v>22</c:v>
                </c:pt>
              </c:numCache>
            </c:numRef>
          </c:val>
          <c:extLst>
            <c:ext xmlns:c16="http://schemas.microsoft.com/office/drawing/2014/chart" uri="{C3380CC4-5D6E-409C-BE32-E72D297353CC}">
              <c16:uniqueId val="{00000008-7CA8-4639-B22C-28572CAEC77C}"/>
            </c:ext>
          </c:extLst>
        </c:ser>
        <c:ser>
          <c:idx val="9"/>
          <c:order val="9"/>
          <c:tx>
            <c:strRef>
              <c:f>'Ark1'!$K$1</c:f>
              <c:strCache>
                <c:ptCount val="1"/>
                <c:pt idx="0">
                  <c:v>Ikke registrert hos NAV</c:v>
                </c:pt>
              </c:strCache>
            </c:strRef>
          </c:tx>
          <c:spPr>
            <a:solidFill>
              <a:schemeClr val="bg1">
                <a:lumMod val="85000"/>
              </a:schemeClr>
            </a:solidFill>
          </c:spPr>
          <c:invertIfNegative val="0"/>
          <c:cat>
            <c:strRef>
              <c:f>'Ark1'!$A$2:$A$107</c:f>
              <c:strCache>
                <c:ptCount val="106"/>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pt idx="18">
                  <c:v>18 år</c:v>
                </c:pt>
                <c:pt idx="19">
                  <c:v>19 år</c:v>
                </c:pt>
                <c:pt idx="20">
                  <c:v>20 år</c:v>
                </c:pt>
                <c:pt idx="21">
                  <c:v>21 år</c:v>
                </c:pt>
                <c:pt idx="22">
                  <c:v>22 år</c:v>
                </c:pt>
                <c:pt idx="23">
                  <c:v>23 år</c:v>
                </c:pt>
                <c:pt idx="24">
                  <c:v>24 år</c:v>
                </c:pt>
                <c:pt idx="25">
                  <c:v>25 år</c:v>
                </c:pt>
                <c:pt idx="26">
                  <c:v>26 år</c:v>
                </c:pt>
                <c:pt idx="27">
                  <c:v>27 år</c:v>
                </c:pt>
                <c:pt idx="28">
                  <c:v>28 år</c:v>
                </c:pt>
                <c:pt idx="29">
                  <c:v>29 år</c:v>
                </c:pt>
                <c:pt idx="30">
                  <c:v>30 år</c:v>
                </c:pt>
                <c:pt idx="31">
                  <c:v>31 år</c:v>
                </c:pt>
                <c:pt idx="32">
                  <c:v>32 år</c:v>
                </c:pt>
                <c:pt idx="33">
                  <c:v>33 år</c:v>
                </c:pt>
                <c:pt idx="34">
                  <c:v>34 år</c:v>
                </c:pt>
                <c:pt idx="35">
                  <c:v>35 år</c:v>
                </c:pt>
                <c:pt idx="36">
                  <c:v>36 år</c:v>
                </c:pt>
                <c:pt idx="37">
                  <c:v>37 år</c:v>
                </c:pt>
                <c:pt idx="38">
                  <c:v>38 år</c:v>
                </c:pt>
                <c:pt idx="39">
                  <c:v>39 år</c:v>
                </c:pt>
                <c:pt idx="40">
                  <c:v>40 år</c:v>
                </c:pt>
                <c:pt idx="41">
                  <c:v>41 år</c:v>
                </c:pt>
                <c:pt idx="42">
                  <c:v>42 år</c:v>
                </c:pt>
                <c:pt idx="43">
                  <c:v>43 år</c:v>
                </c:pt>
                <c:pt idx="44">
                  <c:v>44 år</c:v>
                </c:pt>
                <c:pt idx="45">
                  <c:v>45 år</c:v>
                </c:pt>
                <c:pt idx="46">
                  <c:v>46 år</c:v>
                </c:pt>
                <c:pt idx="47">
                  <c:v>47 år</c:v>
                </c:pt>
                <c:pt idx="48">
                  <c:v>48 år</c:v>
                </c:pt>
                <c:pt idx="49">
                  <c:v>49 år</c:v>
                </c:pt>
                <c:pt idx="50">
                  <c:v>50 år</c:v>
                </c:pt>
                <c:pt idx="51">
                  <c:v>51 år</c:v>
                </c:pt>
                <c:pt idx="52">
                  <c:v>52 år</c:v>
                </c:pt>
                <c:pt idx="53">
                  <c:v>53 år</c:v>
                </c:pt>
                <c:pt idx="54">
                  <c:v>54 år</c:v>
                </c:pt>
                <c:pt idx="55">
                  <c:v>55 år</c:v>
                </c:pt>
                <c:pt idx="56">
                  <c:v>56 år</c:v>
                </c:pt>
                <c:pt idx="57">
                  <c:v>57 år</c:v>
                </c:pt>
                <c:pt idx="58">
                  <c:v>58 år</c:v>
                </c:pt>
                <c:pt idx="59">
                  <c:v>59 år</c:v>
                </c:pt>
                <c:pt idx="60">
                  <c:v>60 år</c:v>
                </c:pt>
                <c:pt idx="61">
                  <c:v>61 år</c:v>
                </c:pt>
                <c:pt idx="62">
                  <c:v>62 år</c:v>
                </c:pt>
                <c:pt idx="63">
                  <c:v>63 år</c:v>
                </c:pt>
                <c:pt idx="64">
                  <c:v>64 år</c:v>
                </c:pt>
                <c:pt idx="65">
                  <c:v>65 år</c:v>
                </c:pt>
                <c:pt idx="66">
                  <c:v>66 år</c:v>
                </c:pt>
                <c:pt idx="67">
                  <c:v>67 år</c:v>
                </c:pt>
                <c:pt idx="68">
                  <c:v>68 år</c:v>
                </c:pt>
                <c:pt idx="69">
                  <c:v>69 år</c:v>
                </c:pt>
                <c:pt idx="70">
                  <c:v>70 år</c:v>
                </c:pt>
                <c:pt idx="71">
                  <c:v>71 år</c:v>
                </c:pt>
                <c:pt idx="72">
                  <c:v>72 år</c:v>
                </c:pt>
                <c:pt idx="73">
                  <c:v>73 år</c:v>
                </c:pt>
                <c:pt idx="74">
                  <c:v>74 år</c:v>
                </c:pt>
                <c:pt idx="75">
                  <c:v>75 år</c:v>
                </c:pt>
                <c:pt idx="76">
                  <c:v>76 år</c:v>
                </c:pt>
                <c:pt idx="77">
                  <c:v>77 år</c:v>
                </c:pt>
                <c:pt idx="78">
                  <c:v>78 år</c:v>
                </c:pt>
                <c:pt idx="79">
                  <c:v>79 år</c:v>
                </c:pt>
                <c:pt idx="80">
                  <c:v>80 år</c:v>
                </c:pt>
                <c:pt idx="81">
                  <c:v>81 år</c:v>
                </c:pt>
                <c:pt idx="82">
                  <c:v>82 år</c:v>
                </c:pt>
                <c:pt idx="83">
                  <c:v>83 år</c:v>
                </c:pt>
                <c:pt idx="84">
                  <c:v>84 år</c:v>
                </c:pt>
                <c:pt idx="85">
                  <c:v>85 år</c:v>
                </c:pt>
                <c:pt idx="86">
                  <c:v>86 år</c:v>
                </c:pt>
                <c:pt idx="87">
                  <c:v>87 år</c:v>
                </c:pt>
                <c:pt idx="88">
                  <c:v>88 år</c:v>
                </c:pt>
                <c:pt idx="89">
                  <c:v>89 år</c:v>
                </c:pt>
                <c:pt idx="90">
                  <c:v>90 år</c:v>
                </c:pt>
                <c:pt idx="91">
                  <c:v>91 år</c:v>
                </c:pt>
                <c:pt idx="92">
                  <c:v>92 år</c:v>
                </c:pt>
                <c:pt idx="93">
                  <c:v>93 år</c:v>
                </c:pt>
                <c:pt idx="94">
                  <c:v>94 år</c:v>
                </c:pt>
                <c:pt idx="95">
                  <c:v>95 år</c:v>
                </c:pt>
                <c:pt idx="96">
                  <c:v>96 år</c:v>
                </c:pt>
                <c:pt idx="97">
                  <c:v>97 år</c:v>
                </c:pt>
                <c:pt idx="98">
                  <c:v>98 år</c:v>
                </c:pt>
                <c:pt idx="99">
                  <c:v>99 år</c:v>
                </c:pt>
                <c:pt idx="100">
                  <c:v>100 år</c:v>
                </c:pt>
                <c:pt idx="101">
                  <c:v>101 år</c:v>
                </c:pt>
                <c:pt idx="102">
                  <c:v>102 år</c:v>
                </c:pt>
                <c:pt idx="103">
                  <c:v>103 år</c:v>
                </c:pt>
                <c:pt idx="104">
                  <c:v>104 år</c:v>
                </c:pt>
                <c:pt idx="105">
                  <c:v>105 år+</c:v>
                </c:pt>
              </c:strCache>
            </c:strRef>
          </c:cat>
          <c:val>
            <c:numRef>
              <c:f>'Ark1'!$K$2:$K$107</c:f>
              <c:numCache>
                <c:formatCode>General</c:formatCode>
                <c:ptCount val="106"/>
                <c:pt idx="0">
                  <c:v>8937</c:v>
                </c:pt>
                <c:pt idx="18">
                  <c:v>61869</c:v>
                </c:pt>
                <c:pt idx="19">
                  <c:v>59460</c:v>
                </c:pt>
                <c:pt idx="20">
                  <c:v>59316</c:v>
                </c:pt>
                <c:pt idx="21">
                  <c:v>60971</c:v>
                </c:pt>
                <c:pt idx="22">
                  <c:v>60515</c:v>
                </c:pt>
                <c:pt idx="23">
                  <c:v>59541</c:v>
                </c:pt>
                <c:pt idx="24">
                  <c:v>60602</c:v>
                </c:pt>
                <c:pt idx="25">
                  <c:v>61786</c:v>
                </c:pt>
                <c:pt idx="26">
                  <c:v>61071</c:v>
                </c:pt>
                <c:pt idx="27">
                  <c:v>60554</c:v>
                </c:pt>
                <c:pt idx="28">
                  <c:v>60401</c:v>
                </c:pt>
                <c:pt idx="29">
                  <c:v>61165</c:v>
                </c:pt>
                <c:pt idx="30">
                  <c:v>61675</c:v>
                </c:pt>
                <c:pt idx="31">
                  <c:v>61867</c:v>
                </c:pt>
                <c:pt idx="32">
                  <c:v>61063</c:v>
                </c:pt>
                <c:pt idx="33">
                  <c:v>60553</c:v>
                </c:pt>
                <c:pt idx="34">
                  <c:v>58674</c:v>
                </c:pt>
                <c:pt idx="35">
                  <c:v>58588</c:v>
                </c:pt>
                <c:pt idx="36">
                  <c:v>57647</c:v>
                </c:pt>
                <c:pt idx="37">
                  <c:v>57084</c:v>
                </c:pt>
                <c:pt idx="38">
                  <c:v>56901</c:v>
                </c:pt>
                <c:pt idx="39">
                  <c:v>57409</c:v>
                </c:pt>
                <c:pt idx="40">
                  <c:v>56285</c:v>
                </c:pt>
                <c:pt idx="41">
                  <c:v>57158</c:v>
                </c:pt>
                <c:pt idx="42">
                  <c:v>56111</c:v>
                </c:pt>
                <c:pt idx="43">
                  <c:v>55860</c:v>
                </c:pt>
                <c:pt idx="44">
                  <c:v>54341</c:v>
                </c:pt>
                <c:pt idx="45">
                  <c:v>54986</c:v>
                </c:pt>
                <c:pt idx="46">
                  <c:v>56202</c:v>
                </c:pt>
                <c:pt idx="47">
                  <c:v>58301</c:v>
                </c:pt>
                <c:pt idx="48">
                  <c:v>57965</c:v>
                </c:pt>
                <c:pt idx="49">
                  <c:v>59548</c:v>
                </c:pt>
                <c:pt idx="50">
                  <c:v>58762</c:v>
                </c:pt>
                <c:pt idx="51">
                  <c:v>57235</c:v>
                </c:pt>
                <c:pt idx="52">
                  <c:v>57582</c:v>
                </c:pt>
                <c:pt idx="53">
                  <c:v>56318</c:v>
                </c:pt>
                <c:pt idx="54">
                  <c:v>54039</c:v>
                </c:pt>
                <c:pt idx="55">
                  <c:v>52973</c:v>
                </c:pt>
                <c:pt idx="56">
                  <c:v>51351</c:v>
                </c:pt>
                <c:pt idx="57">
                  <c:v>49637</c:v>
                </c:pt>
                <c:pt idx="58">
                  <c:v>46919</c:v>
                </c:pt>
                <c:pt idx="59">
                  <c:v>44884</c:v>
                </c:pt>
                <c:pt idx="60">
                  <c:v>43542</c:v>
                </c:pt>
                <c:pt idx="61">
                  <c:v>41647</c:v>
                </c:pt>
                <c:pt idx="62">
                  <c:v>30748</c:v>
                </c:pt>
                <c:pt idx="63">
                  <c:v>26564</c:v>
                </c:pt>
                <c:pt idx="64">
                  <c:v>23608</c:v>
                </c:pt>
                <c:pt idx="65">
                  <c:v>21613</c:v>
                </c:pt>
                <c:pt idx="66">
                  <c:v>19521</c:v>
                </c:pt>
                <c:pt idx="67">
                  <c:v>3997</c:v>
                </c:pt>
                <c:pt idx="68">
                  <c:v>1381</c:v>
                </c:pt>
                <c:pt idx="69">
                  <c:v>905</c:v>
                </c:pt>
                <c:pt idx="70">
                  <c:v>410</c:v>
                </c:pt>
                <c:pt idx="71">
                  <c:v>273</c:v>
                </c:pt>
                <c:pt idx="72">
                  <c:v>198</c:v>
                </c:pt>
                <c:pt idx="73">
                  <c:v>215</c:v>
                </c:pt>
                <c:pt idx="74">
                  <c:v>182</c:v>
                </c:pt>
                <c:pt idx="75">
                  <c:v>152</c:v>
                </c:pt>
                <c:pt idx="76">
                  <c:v>147</c:v>
                </c:pt>
                <c:pt idx="77">
                  <c:v>130</c:v>
                </c:pt>
                <c:pt idx="78">
                  <c:v>117</c:v>
                </c:pt>
                <c:pt idx="79">
                  <c:v>120</c:v>
                </c:pt>
                <c:pt idx="80">
                  <c:v>100</c:v>
                </c:pt>
                <c:pt idx="81">
                  <c:v>131</c:v>
                </c:pt>
                <c:pt idx="82">
                  <c:v>98</c:v>
                </c:pt>
                <c:pt idx="83">
                  <c:v>103</c:v>
                </c:pt>
                <c:pt idx="84">
                  <c:v>97</c:v>
                </c:pt>
                <c:pt idx="85">
                  <c:v>98</c:v>
                </c:pt>
                <c:pt idx="86">
                  <c:v>78</c:v>
                </c:pt>
                <c:pt idx="87">
                  <c:v>86</c:v>
                </c:pt>
                <c:pt idx="88">
                  <c:v>62</c:v>
                </c:pt>
                <c:pt idx="89">
                  <c:v>67</c:v>
                </c:pt>
                <c:pt idx="90">
                  <c:v>57</c:v>
                </c:pt>
                <c:pt idx="91">
                  <c:v>57</c:v>
                </c:pt>
                <c:pt idx="92">
                  <c:v>49</c:v>
                </c:pt>
                <c:pt idx="93">
                  <c:v>48</c:v>
                </c:pt>
                <c:pt idx="94">
                  <c:v>40</c:v>
                </c:pt>
                <c:pt idx="95">
                  <c:v>22</c:v>
                </c:pt>
                <c:pt idx="96">
                  <c:v>31</c:v>
                </c:pt>
                <c:pt idx="97">
                  <c:v>22</c:v>
                </c:pt>
                <c:pt idx="98">
                  <c:v>17</c:v>
                </c:pt>
                <c:pt idx="99">
                  <c:v>11</c:v>
                </c:pt>
                <c:pt idx="100">
                  <c:v>13</c:v>
                </c:pt>
                <c:pt idx="101">
                  <c:v>26</c:v>
                </c:pt>
                <c:pt idx="102">
                  <c:v>14</c:v>
                </c:pt>
                <c:pt idx="103">
                  <c:v>5</c:v>
                </c:pt>
                <c:pt idx="104">
                  <c:v>9</c:v>
                </c:pt>
                <c:pt idx="105">
                  <c:v>8</c:v>
                </c:pt>
              </c:numCache>
            </c:numRef>
          </c:val>
          <c:extLst>
            <c:ext xmlns:c16="http://schemas.microsoft.com/office/drawing/2014/chart" uri="{C3380CC4-5D6E-409C-BE32-E72D297353CC}">
              <c16:uniqueId val="{00000009-7CA8-4639-B22C-28572CAEC77C}"/>
            </c:ext>
          </c:extLst>
        </c:ser>
        <c:dLbls>
          <c:showLegendKey val="0"/>
          <c:showVal val="0"/>
          <c:showCatName val="0"/>
          <c:showSerName val="0"/>
          <c:showPercent val="0"/>
          <c:showBubbleSize val="0"/>
        </c:dLbls>
        <c:gapWidth val="50"/>
        <c:overlap val="100"/>
        <c:axId val="159122560"/>
        <c:axId val="159124096"/>
      </c:barChart>
      <c:catAx>
        <c:axId val="159122560"/>
        <c:scaling>
          <c:orientation val="minMax"/>
        </c:scaling>
        <c:delete val="0"/>
        <c:axPos val="b"/>
        <c:numFmt formatCode="General" sourceLinked="1"/>
        <c:majorTickMark val="out"/>
        <c:minorTickMark val="none"/>
        <c:tickLblPos val="nextTo"/>
        <c:txPr>
          <a:bodyPr/>
          <a:lstStyle/>
          <a:p>
            <a:pPr>
              <a:defRPr sz="1100"/>
            </a:pPr>
            <a:endParaRPr lang="nb-NO"/>
          </a:p>
        </c:txPr>
        <c:crossAx val="159124096"/>
        <c:crosses val="autoZero"/>
        <c:auto val="1"/>
        <c:lblAlgn val="ctr"/>
        <c:lblOffset val="100"/>
        <c:noMultiLvlLbl val="0"/>
      </c:catAx>
      <c:valAx>
        <c:axId val="159124096"/>
        <c:scaling>
          <c:orientation val="minMax"/>
          <c:max val="80000"/>
        </c:scaling>
        <c:delete val="0"/>
        <c:axPos val="l"/>
        <c:numFmt formatCode="General" sourceLinked="1"/>
        <c:majorTickMark val="out"/>
        <c:minorTickMark val="none"/>
        <c:tickLblPos val="nextTo"/>
        <c:txPr>
          <a:bodyPr/>
          <a:lstStyle/>
          <a:p>
            <a:pPr>
              <a:defRPr sz="1050"/>
            </a:pPr>
            <a:endParaRPr lang="nb-NO"/>
          </a:p>
        </c:txPr>
        <c:crossAx val="159122560"/>
        <c:crosses val="autoZero"/>
        <c:crossBetween val="between"/>
      </c:valAx>
    </c:plotArea>
    <c:legend>
      <c:legendPos val="r"/>
      <c:layout>
        <c:manualLayout>
          <c:xMode val="edge"/>
          <c:yMode val="edge"/>
          <c:x val="0.81885858124389754"/>
          <c:y val="6.0833276297801622E-2"/>
          <c:w val="0.17014761288833366"/>
          <c:h val="0.42742723334541105"/>
        </c:manualLayout>
      </c:layout>
      <c:overlay val="0"/>
    </c:legend>
    <c:plotVisOnly val="1"/>
    <c:dispBlanksAs val="gap"/>
    <c:showDLblsOverMax val="0"/>
  </c:chart>
  <c:txPr>
    <a:bodyPr/>
    <a:lstStyle/>
    <a:p>
      <a:pPr>
        <a:defRPr sz="1000"/>
      </a:pPr>
      <a:endParaRPr lang="nb-N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nb-NO" sz="1600" b="1" dirty="0"/>
              <a:t>Stramhetsindikator næringer i Nordland</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title>
    <c:autoTitleDeleted val="0"/>
    <c:plotArea>
      <c:layout/>
      <c:barChart>
        <c:barDir val="bar"/>
        <c:grouping val="clustered"/>
        <c:varyColors val="0"/>
        <c:ser>
          <c:idx val="2"/>
          <c:order val="0"/>
          <c:tx>
            <c:v>2022</c:v>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'BU2025'!$T$56:$T$70</c:f>
              <c:strCache>
                <c:ptCount val="6"/>
                <c:pt idx="0">
                  <c:v>Transport og lagring</c:v>
                </c:pt>
                <c:pt idx="1">
                  <c:v>Industri</c:v>
                </c:pt>
                <c:pt idx="2">
                  <c:v>Varehandel, reparasjon av motorvogner</c:v>
                </c:pt>
                <c:pt idx="3">
                  <c:v>Bygge- og anleggsvirksomhet</c:v>
                </c:pt>
                <c:pt idx="4">
                  <c:v>Teknisk og forretningsmessig tjenesteyting, eiendomsdrift</c:v>
                </c:pt>
                <c:pt idx="5">
                  <c:v>Overnattings- og serveringsvirksomhet</c:v>
                </c:pt>
              </c:strCache>
              <c:extLst/>
            </c:strRef>
          </c:cat>
          <c:val>
            <c:numRef>
              <c:f>'BU2025'!$X$56:$X$70</c:f>
              <c:numCache>
                <c:formatCode>0.0\ %</c:formatCode>
                <c:ptCount val="6"/>
                <c:pt idx="0">
                  <c:v>4.1714799127198048E-2</c:v>
                </c:pt>
                <c:pt idx="1">
                  <c:v>3.248646397334444E-2</c:v>
                </c:pt>
                <c:pt idx="2">
                  <c:v>2.3212969786293294E-2</c:v>
                </c:pt>
                <c:pt idx="3">
                  <c:v>7.2161480235492015E-2</c:v>
                </c:pt>
                <c:pt idx="4">
                  <c:v>5.7840752881463467E-2</c:v>
                </c:pt>
                <c:pt idx="5">
                  <c:v>8.1042314128615831E-2</c:v>
                </c:pt>
              </c:numCache>
              <c:extLst/>
            </c:numRef>
          </c:val>
          <c:extLst>
            <c:ext xmlns:c16="http://schemas.microsoft.com/office/drawing/2014/chart" uri="{C3380CC4-5D6E-409C-BE32-E72D297353CC}">
              <c16:uniqueId val="{00000000-C809-47B7-AEAD-CEF95810222A}"/>
            </c:ext>
          </c:extLst>
        </c:ser>
        <c:ser>
          <c:idx val="1"/>
          <c:order val="1"/>
          <c:tx>
            <c:v>2023</c:v>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'BU2025'!$T$56:$T$70</c:f>
              <c:strCache>
                <c:ptCount val="6"/>
                <c:pt idx="0">
                  <c:v>Transport og lagring</c:v>
                </c:pt>
                <c:pt idx="1">
                  <c:v>Industri</c:v>
                </c:pt>
                <c:pt idx="2">
                  <c:v>Varehandel, reparasjon av motorvogner</c:v>
                </c:pt>
                <c:pt idx="3">
                  <c:v>Bygge- og anleggsvirksomhet</c:v>
                </c:pt>
                <c:pt idx="4">
                  <c:v>Teknisk og forretningsmessig tjenesteyting, eiendomsdrift</c:v>
                </c:pt>
                <c:pt idx="5">
                  <c:v>Overnattings- og serveringsvirksomhet</c:v>
                </c:pt>
              </c:strCache>
              <c:extLst/>
            </c:strRef>
          </c:cat>
          <c:val>
            <c:numRef>
              <c:f>'BU2025'!$W$56:$W$70</c:f>
              <c:numCache>
                <c:formatCode>0.0\ %</c:formatCode>
                <c:ptCount val="6"/>
                <c:pt idx="0">
                  <c:v>2.7521761392729136E-2</c:v>
                </c:pt>
                <c:pt idx="1">
                  <c:v>1.6282225237449117E-2</c:v>
                </c:pt>
                <c:pt idx="2">
                  <c:v>2.5061170015570549E-2</c:v>
                </c:pt>
                <c:pt idx="3">
                  <c:v>3.6335051096165603E-2</c:v>
                </c:pt>
                <c:pt idx="4">
                  <c:v>3.6602283641020167E-2</c:v>
                </c:pt>
                <c:pt idx="5">
                  <c:v>5.7810287871637563E-2</c:v>
                </c:pt>
              </c:numCache>
              <c:extLst/>
            </c:numRef>
          </c:val>
          <c:extLst>
            <c:ext xmlns:c16="http://schemas.microsoft.com/office/drawing/2014/chart" uri="{C3380CC4-5D6E-409C-BE32-E72D297353CC}">
              <c16:uniqueId val="{00000001-C809-47B7-AEAD-CEF95810222A}"/>
            </c:ext>
          </c:extLst>
        </c:ser>
        <c:ser>
          <c:idx val="0"/>
          <c:order val="2"/>
          <c:tx>
            <c:v>2024</c:v>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'BU2025'!$T$56:$T$70</c:f>
              <c:strCache>
                <c:ptCount val="6"/>
                <c:pt idx="0">
                  <c:v>Transport og lagring</c:v>
                </c:pt>
                <c:pt idx="1">
                  <c:v>Industri</c:v>
                </c:pt>
                <c:pt idx="2">
                  <c:v>Varehandel, reparasjon av motorvogner</c:v>
                </c:pt>
                <c:pt idx="3">
                  <c:v>Bygge- og anleggsvirksomhet</c:v>
                </c:pt>
                <c:pt idx="4">
                  <c:v>Teknisk og forretningsmessig tjenesteyting, eiendomsdrift</c:v>
                </c:pt>
                <c:pt idx="5">
                  <c:v>Overnattings- og serveringsvirksomhet</c:v>
                </c:pt>
              </c:strCache>
              <c:extLst/>
            </c:strRef>
          </c:cat>
          <c:val>
            <c:numRef>
              <c:f>'BU2025'!$V$56:$V$70</c:f>
              <c:numCache>
                <c:formatCode>0.0\ %</c:formatCode>
                <c:ptCount val="6"/>
                <c:pt idx="0">
                  <c:v>1.558846453624318E-2</c:v>
                </c:pt>
                <c:pt idx="1">
                  <c:v>2.1933889403768923E-2</c:v>
                </c:pt>
                <c:pt idx="2">
                  <c:v>2.7742560966515027E-2</c:v>
                </c:pt>
                <c:pt idx="3">
                  <c:v>2.2307145396373979E-2</c:v>
                </c:pt>
                <c:pt idx="4">
                  <c:v>1.6567406605305902E-2</c:v>
                </c:pt>
                <c:pt idx="5">
                  <c:v>5.1563619002148481E-2</c:v>
                </c:pt>
              </c:numCache>
              <c:extLst/>
            </c:numRef>
          </c:val>
          <c:extLst>
            <c:ext xmlns:c16="http://schemas.microsoft.com/office/drawing/2014/chart" uri="{C3380CC4-5D6E-409C-BE32-E72D297353CC}">
              <c16:uniqueId val="{00000002-C809-47B7-AEAD-CEF95810222A}"/>
            </c:ext>
          </c:extLst>
        </c:ser>
        <c:ser>
          <c:idx val="3"/>
          <c:order val="3"/>
          <c:tx>
            <c:v>2025</c:v>
          </c:tx>
          <c:spPr>
            <a:solidFill>
              <a:schemeClr val="accent1">
                <a:lumMod val="75000"/>
              </a:schemeClr>
            </a:solidFill>
            <a:ln>
              <a:solidFill>
                <a:schemeClr val="accent1">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'BU2025'!$T$56:$T$70</c:f>
              <c:strCache>
                <c:ptCount val="6"/>
                <c:pt idx="0">
                  <c:v>Transport og lagring</c:v>
                </c:pt>
                <c:pt idx="1">
                  <c:v>Industri</c:v>
                </c:pt>
                <c:pt idx="2">
                  <c:v>Varehandel, reparasjon av motorvogner</c:v>
                </c:pt>
                <c:pt idx="3">
                  <c:v>Bygge- og anleggsvirksomhet</c:v>
                </c:pt>
                <c:pt idx="4">
                  <c:v>Teknisk og forretningsmessig tjenesteyting, eiendomsdrift</c:v>
                </c:pt>
                <c:pt idx="5">
                  <c:v>Overnattings- og serveringsvirksomhet</c:v>
                </c:pt>
              </c:strCache>
              <c:extLst/>
            </c:strRef>
          </c:cat>
          <c:val>
            <c:numRef>
              <c:f>'BU2025'!$U$56:$U$70</c:f>
              <c:numCache>
                <c:formatCode>0.0\ %</c:formatCode>
                <c:ptCount val="6"/>
                <c:pt idx="0">
                  <c:v>1.1794546607482562E-2</c:v>
                </c:pt>
                <c:pt idx="1">
                  <c:v>1.3242334725476215E-2</c:v>
                </c:pt>
                <c:pt idx="2">
                  <c:v>1.9387832989848103E-2</c:v>
                </c:pt>
                <c:pt idx="3">
                  <c:v>2.2999080036798528E-2</c:v>
                </c:pt>
                <c:pt idx="4">
                  <c:v>2.7744918808474031E-2</c:v>
                </c:pt>
                <c:pt idx="5">
                  <c:v>3.5624571820050237E-2</c:v>
                </c:pt>
              </c:numCache>
              <c:extLst/>
            </c:numRef>
          </c:val>
          <c:extLst>
            <c:ext xmlns:c16="http://schemas.microsoft.com/office/drawing/2014/chart" uri="{C3380CC4-5D6E-409C-BE32-E72D297353CC}">
              <c16:uniqueId val="{00000003-C809-47B7-AEAD-CEF95810222A}"/>
            </c:ext>
          </c:extLst>
        </c:ser>
        <c:dLbls>
          <c:dLblPos val="outEnd"/>
          <c:showLegendKey val="0"/>
          <c:showVal val="1"/>
          <c:showCatName val="0"/>
          <c:showSerName val="0"/>
          <c:showPercent val="0"/>
          <c:showBubbleSize val="0"/>
        </c:dLbls>
        <c:gapWidth val="150"/>
        <c:axId val="1791183936"/>
        <c:axId val="1791180576"/>
      </c:barChart>
      <c:catAx>
        <c:axId val="1791183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791180576"/>
        <c:crosses val="autoZero"/>
        <c:auto val="1"/>
        <c:lblAlgn val="ctr"/>
        <c:lblOffset val="100"/>
        <c:noMultiLvlLbl val="0"/>
      </c:catAx>
      <c:valAx>
        <c:axId val="1791180576"/>
        <c:scaling>
          <c:orientation val="minMax"/>
        </c:scaling>
        <c:delete val="1"/>
        <c:axPos val="b"/>
        <c:numFmt formatCode="0.0\ %" sourceLinked="1"/>
        <c:majorTickMark val="none"/>
        <c:minorTickMark val="none"/>
        <c:tickLblPos val="nextTo"/>
        <c:crossAx val="1791183936"/>
        <c:crosses val="autoZero"/>
        <c:crossBetween val="between"/>
      </c:valAx>
      <c:spPr>
        <a:noFill/>
        <a:ln>
          <a:noFill/>
        </a:ln>
        <a:effectLst/>
      </c:spPr>
    </c:plotArea>
    <c:legend>
      <c:legendPos val="t"/>
      <c:layout>
        <c:manualLayout>
          <c:xMode val="edge"/>
          <c:yMode val="edge"/>
          <c:x val="0.49891099889448121"/>
          <c:y val="7.3905947532036456E-2"/>
          <c:w val="0.3284945890309709"/>
          <c:h val="3.371855772460924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nb-N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291804829996083E-2"/>
          <c:y val="0.12869783130994167"/>
          <c:w val="0.96541648197987051"/>
          <c:h val="0.7139527338030669"/>
        </c:manualLayout>
      </c:layout>
      <c:barChart>
        <c:barDir val="col"/>
        <c:grouping val="clustered"/>
        <c:varyColors val="0"/>
        <c:ser>
          <c:idx val="0"/>
          <c:order val="0"/>
          <c:tx>
            <c:strRef>
              <c:f>'Ark1'!$B$1</c:f>
              <c:strCache>
                <c:ptCount val="1"/>
                <c:pt idx="0">
                  <c:v>2021</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'Ark1'!$A$2:$A$4</c:f>
              <c:strCache>
                <c:ptCount val="3"/>
                <c:pt idx="0">
                  <c:v>Ansette en som i starten trenger noe mer hjelp enn vanlig</c:v>
                </c:pt>
                <c:pt idx="1">
                  <c:v>Ansette en som over tid trenger litt hjelp</c:v>
                </c:pt>
                <c:pt idx="2">
                  <c:v>Ansette en som trenger varig tilrettelegging</c:v>
                </c:pt>
              </c:strCache>
            </c:strRef>
          </c:cat>
          <c:val>
            <c:numRef>
              <c:f>'Ark1'!$B$2:$B$4</c:f>
              <c:numCache>
                <c:formatCode>0</c:formatCode>
                <c:ptCount val="3"/>
                <c:pt idx="0">
                  <c:v>50.859158831795185</c:v>
                </c:pt>
                <c:pt idx="1">
                  <c:v>36.605797087750211</c:v>
                </c:pt>
                <c:pt idx="2">
                  <c:v>28.671123634738567</c:v>
                </c:pt>
              </c:numCache>
            </c:numRef>
          </c:val>
          <c:extLst>
            <c:ext xmlns:c16="http://schemas.microsoft.com/office/drawing/2014/chart" uri="{C3380CC4-5D6E-409C-BE32-E72D297353CC}">
              <c16:uniqueId val="{00000000-8E33-48E5-AB06-6B4435E6CFB9}"/>
            </c:ext>
          </c:extLst>
        </c:ser>
        <c:ser>
          <c:idx val="1"/>
          <c:order val="1"/>
          <c:tx>
            <c:strRef>
              <c:f>'Ark1'!$C$1</c:f>
              <c:strCache>
                <c:ptCount val="1"/>
                <c:pt idx="0">
                  <c:v>2022</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'Ark1'!$A$2:$A$4</c:f>
              <c:strCache>
                <c:ptCount val="3"/>
                <c:pt idx="0">
                  <c:v>Ansette en som i starten trenger noe mer hjelp enn vanlig</c:v>
                </c:pt>
                <c:pt idx="1">
                  <c:v>Ansette en som over tid trenger litt hjelp</c:v>
                </c:pt>
                <c:pt idx="2">
                  <c:v>Ansette en som trenger varig tilrettelegging</c:v>
                </c:pt>
              </c:strCache>
            </c:strRef>
          </c:cat>
          <c:val>
            <c:numRef>
              <c:f>'Ark1'!$C$2:$C$4</c:f>
              <c:numCache>
                <c:formatCode>0</c:formatCode>
                <c:ptCount val="3"/>
                <c:pt idx="0">
                  <c:v>57.647058823529406</c:v>
                </c:pt>
                <c:pt idx="1">
                  <c:v>48.275862068965516</c:v>
                </c:pt>
                <c:pt idx="2">
                  <c:v>34.567901234567898</c:v>
                </c:pt>
              </c:numCache>
            </c:numRef>
          </c:val>
          <c:extLst>
            <c:ext xmlns:c16="http://schemas.microsoft.com/office/drawing/2014/chart" uri="{C3380CC4-5D6E-409C-BE32-E72D297353CC}">
              <c16:uniqueId val="{00000001-8E33-48E5-AB06-6B4435E6CFB9}"/>
            </c:ext>
          </c:extLst>
        </c:ser>
        <c:ser>
          <c:idx val="2"/>
          <c:order val="2"/>
          <c:tx>
            <c:strRef>
              <c:f>'Ark1'!$D$1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'Ark1'!$A$2:$A$4</c:f>
              <c:strCache>
                <c:ptCount val="3"/>
                <c:pt idx="0">
                  <c:v>Ansette en som i starten trenger noe mer hjelp enn vanlig</c:v>
                </c:pt>
                <c:pt idx="1">
                  <c:v>Ansette en som over tid trenger litt hjelp</c:v>
                </c:pt>
                <c:pt idx="2">
                  <c:v>Ansette en som trenger varig tilrettelegging</c:v>
                </c:pt>
              </c:strCache>
            </c:strRef>
          </c:cat>
          <c:val>
            <c:numRef>
              <c:f>'Ark1'!$D$2:$D$4</c:f>
              <c:numCache>
                <c:formatCode>General</c:formatCode>
                <c:ptCount val="3"/>
                <c:pt idx="0">
                  <c:v>63</c:v>
                </c:pt>
                <c:pt idx="1">
                  <c:v>50</c:v>
                </c:pt>
                <c:pt idx="2">
                  <c:v>42</c:v>
                </c:pt>
              </c:numCache>
            </c:numRef>
          </c:val>
          <c:extLst>
            <c:ext xmlns:c16="http://schemas.microsoft.com/office/drawing/2014/chart" uri="{C3380CC4-5D6E-409C-BE32-E72D297353CC}">
              <c16:uniqueId val="{00000000-F98F-4AE7-B131-3FC4E83337CD}"/>
            </c:ext>
          </c:extLst>
        </c:ser>
        <c:ser>
          <c:idx val="3"/>
          <c:order val="3"/>
          <c:tx>
            <c:strRef>
              <c:f>'Ark1'!$E$1</c:f>
              <c:strCache>
                <c:ptCount val="1"/>
                <c:pt idx="0">
                  <c:v>2024</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'Ark1'!$A$2:$A$4</c:f>
              <c:strCache>
                <c:ptCount val="3"/>
                <c:pt idx="0">
                  <c:v>Ansette en som i starten trenger noe mer hjelp enn vanlig</c:v>
                </c:pt>
                <c:pt idx="1">
                  <c:v>Ansette en som over tid trenger litt hjelp</c:v>
                </c:pt>
                <c:pt idx="2">
                  <c:v>Ansette en som trenger varig tilrettelegging</c:v>
                </c:pt>
              </c:strCache>
            </c:strRef>
          </c:cat>
          <c:val>
            <c:numRef>
              <c:f>'Ark1'!$E$2:$E$4</c:f>
              <c:numCache>
                <c:formatCode>General</c:formatCode>
                <c:ptCount val="3"/>
                <c:pt idx="0">
                  <c:v>65</c:v>
                </c:pt>
                <c:pt idx="1">
                  <c:v>58</c:v>
                </c:pt>
                <c:pt idx="2">
                  <c:v>48</c:v>
                </c:pt>
              </c:numCache>
            </c:numRef>
          </c:val>
          <c:extLst>
            <c:ext xmlns:c16="http://schemas.microsoft.com/office/drawing/2014/chart" uri="{C3380CC4-5D6E-409C-BE32-E72D297353CC}">
              <c16:uniqueId val="{00000000-D884-4EF6-9286-A0C27ABFF663}"/>
            </c:ext>
          </c:extLst>
        </c:ser>
        <c:dLbls>
          <c:dLblPos val="outEnd"/>
          <c:showLegendKey val="0"/>
          <c:showVal val="1"/>
          <c:showCatName val="0"/>
          <c:showSerName val="0"/>
          <c:showPercent val="0"/>
          <c:showBubbleSize val="0"/>
        </c:dLbls>
        <c:gapWidth val="219"/>
        <c:overlap val="-27"/>
        <c:axId val="963897520"/>
        <c:axId val="963894896"/>
      </c:barChart>
      <c:catAx>
        <c:axId val="96389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963894896"/>
        <c:crosses val="autoZero"/>
        <c:auto val="1"/>
        <c:lblAlgn val="ctr"/>
        <c:lblOffset val="100"/>
        <c:noMultiLvlLbl val="0"/>
      </c:catAx>
      <c:valAx>
        <c:axId val="963894896"/>
        <c:scaling>
          <c:orientation val="minMax"/>
        </c:scaling>
        <c:delete val="1"/>
        <c:axPos val="l"/>
        <c:numFmt formatCode="0" sourceLinked="1"/>
        <c:majorTickMark val="none"/>
        <c:minorTickMark val="none"/>
        <c:tickLblPos val="nextTo"/>
        <c:crossAx val="963897520"/>
        <c:crosses val="autoZero"/>
        <c:crossBetween val="between"/>
      </c:valAx>
      <c:spPr>
        <a:noFill/>
        <a:ln>
          <a:noFill/>
        </a:ln>
        <a:effectLst/>
      </c:spPr>
    </c:plotArea>
    <c:legend>
      <c:legendPos val="t"/>
      <c:layout>
        <c:manualLayout>
          <c:xMode val="edge"/>
          <c:yMode val="edge"/>
          <c:x val="0.41917416142130792"/>
          <c:y val="7.4462799954613315E-2"/>
          <c:w val="0.48879653437891463"/>
          <c:h val="4.440429745281208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nb-NO"/>
          </a:p>
        </p:txBody>
      </p:sp>
      <p:sp>
        <p:nvSpPr>
          <p:cNvPr id="3" name="Plassholder for dato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1B06FD-D711-124E-A3E3-0FBE1F8F0CE4}" type="datetimeFigureOut">
              <a:rPr lang="nb-NO" smtClean="0"/>
              <a:t>21.05.2025</a:t>
            </a:fld>
            <a:endParaRPr lang="nb-NO"/>
          </a:p>
        </p:txBody>
      </p:sp>
      <p:sp>
        <p:nvSpPr>
          <p:cNvPr id="4" name="Plassholder for lysbilde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nb-NO"/>
          </a:p>
        </p:txBody>
      </p:sp>
      <p:sp>
        <p:nvSpPr>
          <p:cNvPr id="5" name="Plassholder for notat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nb-NO"/>
          </a:p>
        </p:txBody>
      </p:sp>
      <p:sp>
        <p:nvSpPr>
          <p:cNvPr id="7" name="Plassholder for lysbildenumm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71B4BBF-70B9-8047-B02F-2484F1EA6A40}" type="slidenum">
              <a:rPr lang="nb-NO" smtClean="0"/>
              <a:t>‹#›</a:t>
            </a:fld>
            <a:endParaRPr lang="nb-NO"/>
          </a:p>
        </p:txBody>
      </p:sp>
    </p:spTree>
    <p:extLst>
      <p:ext uri="{BB962C8B-B14F-4D97-AF65-F5344CB8AC3E}">
        <p14:creationId xmlns:p14="http://schemas.microsoft.com/office/powerpoint/2010/main" val="126386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a:t>
            </a:fld>
            <a:endParaRPr lang="nb-NO"/>
          </a:p>
        </p:txBody>
      </p:sp>
    </p:spTree>
    <p:extLst>
      <p:ext uri="{BB962C8B-B14F-4D97-AF65-F5344CB8AC3E}">
        <p14:creationId xmlns:p14="http://schemas.microsoft.com/office/powerpoint/2010/main" val="4170799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10</a:t>
            </a:fld>
            <a:endParaRPr lang="nb-NO">
              <a:solidFill>
                <a:prstClr val="black"/>
              </a:solidFill>
              <a:latin typeface="Calibri" panose="020F0502020204030204"/>
            </a:endParaRPr>
          </a:p>
        </p:txBody>
      </p:sp>
    </p:spTree>
    <p:extLst>
      <p:ext uri="{BB962C8B-B14F-4D97-AF65-F5344CB8AC3E}">
        <p14:creationId xmlns:p14="http://schemas.microsoft.com/office/powerpoint/2010/main" val="295221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31774">
              <a:defRPr/>
            </a:pPr>
            <a:r>
              <a:rPr lang="nb-NO" dirty="0"/>
              <a:t>Samlet sett for hele landet er utslaget innenfor feilmarginen som generelt er forbundet med utvalgsundersøkelser, men effekten varierer mellom fylkene. Særlig i Trøndelag, Nordland og Møre og Romsdal ser estimatet ut til å være påvirket av slike sammensetningseffekter i utvalget. </a:t>
            </a:r>
          </a:p>
        </p:txBody>
      </p:sp>
      <p:sp>
        <p:nvSpPr>
          <p:cNvPr id="4" name="Plassholder for lysbildenummer 3"/>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11</a:t>
            </a:fld>
            <a:endParaRPr lang="nb-NO">
              <a:solidFill>
                <a:prstClr val="black"/>
              </a:solidFill>
              <a:latin typeface="Calibri" panose="020F0502020204030204"/>
            </a:endParaRPr>
          </a:p>
        </p:txBody>
      </p:sp>
    </p:spTree>
    <p:extLst>
      <p:ext uri="{BB962C8B-B14F-4D97-AF65-F5344CB8AC3E}">
        <p14:creationId xmlns:p14="http://schemas.microsoft.com/office/powerpoint/2010/main" val="469446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12</a:t>
            </a:fld>
            <a:endParaRPr lang="nb-NO">
              <a:solidFill>
                <a:prstClr val="black"/>
              </a:solidFill>
              <a:latin typeface="Calibri" panose="020F0502020204030204"/>
            </a:endParaRPr>
          </a:p>
        </p:txBody>
      </p:sp>
    </p:spTree>
    <p:extLst>
      <p:ext uri="{BB962C8B-B14F-4D97-AF65-F5344CB8AC3E}">
        <p14:creationId xmlns:p14="http://schemas.microsoft.com/office/powerpoint/2010/main" val="4216423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60294-1EC8-CCBB-590B-21DB62A5668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0EB889B-2F8A-8823-2AA1-A21EC4C91B0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64421F7-3861-C113-BB35-FB3EB9AFE946}"/>
              </a:ext>
            </a:extLst>
          </p:cNvPr>
          <p:cNvSpPr>
            <a:spLocks noGrp="1"/>
          </p:cNvSpPr>
          <p:nvPr>
            <p:ph type="body" idx="1"/>
          </p:nvPr>
        </p:nvSpPr>
        <p:spPr/>
        <p:txBody>
          <a:bodyPr/>
          <a:lstStyle/>
          <a:p>
            <a:r>
              <a:rPr lang="nb-NO" dirty="0"/>
              <a:t>Nesten en fjerdedel av alle som jobber i Nordland jobber innen næringen helse- og sosialtjenester.</a:t>
            </a:r>
          </a:p>
        </p:txBody>
      </p:sp>
      <p:sp>
        <p:nvSpPr>
          <p:cNvPr id="4" name="Plassholder for lysbildenummer 3">
            <a:extLst>
              <a:ext uri="{FF2B5EF4-FFF2-40B4-BE49-F238E27FC236}">
                <a16:creationId xmlns:a16="http://schemas.microsoft.com/office/drawing/2014/main" id="{AB369E8C-4898-0831-FB8C-D9B8AF41AFF7}"/>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13</a:t>
            </a:fld>
            <a:endParaRPr lang="nb-NO">
              <a:solidFill>
                <a:prstClr val="black"/>
              </a:solidFill>
              <a:latin typeface="Calibri" panose="020F0502020204030204"/>
            </a:endParaRPr>
          </a:p>
        </p:txBody>
      </p:sp>
    </p:spTree>
    <p:extLst>
      <p:ext uri="{BB962C8B-B14F-4D97-AF65-F5344CB8AC3E}">
        <p14:creationId xmlns:p14="http://schemas.microsoft.com/office/powerpoint/2010/main" val="1455433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a typeface="Calibri" panose="020F0502020204030204" pitchFamily="34" charset="0"/>
              </a:rPr>
              <a:t>Innen industrien, en av de større næringene i fylket, er det estimert at 22 prosent av virksomhetene ikke fikk ansatt noen og 8 prosent ansatte noen med lavere eller annen formell kompetanse. Yrkene det er mangel på i industrien er typisk yrker som krever fagbrev. Blant annet er det mangel innenfor yrker som sveisere, anleggsmaskin- og industrimekanikere, platearbeidere, operatører og montører.  Innenfor bygge- og anleggsvirksomheter er det mangel på snekkere, rørleggere og VVS-montører og elektrikere. </a:t>
            </a:r>
          </a:p>
          <a:p>
            <a:endParaRPr lang="nb-NO" dirty="0">
              <a:ea typeface="Calibri" panose="020F0502020204030204" pitchFamily="34" charset="0"/>
            </a:endParaRPr>
          </a:p>
          <a:p>
            <a:r>
              <a:rPr lang="nb-NO" dirty="0">
                <a:ea typeface="Calibri" panose="020F0502020204030204" pitchFamily="34" charset="0"/>
              </a:rPr>
              <a:t>Landet:</a:t>
            </a:r>
          </a:p>
          <a:p>
            <a:pPr defTabSz="931774">
              <a:defRPr/>
            </a:pPr>
            <a:r>
              <a:rPr lang="nb-NO" dirty="0">
                <a:ea typeface="Calibri" panose="020F0502020204030204" pitchFamily="34" charset="0"/>
              </a:rPr>
              <a:t>Alle næringer: I alt  21 % med </a:t>
            </a:r>
            <a:r>
              <a:rPr lang="nb-NO" dirty="0" err="1">
                <a:ea typeface="Calibri" panose="020F0502020204030204" pitchFamily="34" charset="0"/>
              </a:rPr>
              <a:t>rekr.probl</a:t>
            </a:r>
            <a:r>
              <a:rPr lang="nb-NO" dirty="0">
                <a:ea typeface="Calibri" panose="020F0502020204030204" pitchFamily="34" charset="0"/>
              </a:rPr>
              <a:t> (12 % fikk ikke ansatt, 9 % ansatte noen med annen eller lavere formell kompetanse)</a:t>
            </a:r>
          </a:p>
          <a:p>
            <a:r>
              <a:rPr lang="nb-NO" dirty="0">
                <a:ea typeface="Calibri" panose="020F0502020204030204" pitchFamily="34" charset="0"/>
              </a:rPr>
              <a:t>Industri samlet: I alt 21 % med </a:t>
            </a:r>
            <a:r>
              <a:rPr lang="nb-NO" dirty="0" err="1">
                <a:ea typeface="Calibri" panose="020F0502020204030204" pitchFamily="34" charset="0"/>
              </a:rPr>
              <a:t>rekr.probl</a:t>
            </a:r>
            <a:r>
              <a:rPr lang="nb-NO" dirty="0">
                <a:ea typeface="Calibri" panose="020F0502020204030204" pitchFamily="34" charset="0"/>
              </a:rPr>
              <a:t> (11 % fikk ikke ansatt, 10 % ansatte noen med annen eller lavere formell kompetanse)</a:t>
            </a:r>
          </a:p>
          <a:p>
            <a:r>
              <a:rPr lang="nb-NO" dirty="0">
                <a:ea typeface="Calibri" panose="020F0502020204030204" pitchFamily="34" charset="0"/>
              </a:rPr>
              <a:t>Bygg og anlegg: I alt 23 % (15 % fikk ikke ansatt, 8 % ansatte noen med annen eller lavere formell kompetanse)</a:t>
            </a:r>
          </a:p>
          <a:p>
            <a:pPr defTabSz="931774">
              <a:defRPr/>
            </a:pPr>
            <a:r>
              <a:rPr lang="nb-NO" dirty="0">
                <a:ea typeface="Calibri" panose="020F0502020204030204" pitchFamily="34" charset="0"/>
              </a:rPr>
              <a:t>Varehandel: I alt 15 % (9 % fikk ikke ansatt, 6 % ansatte noen med annen eller lavere formell kompetanse)</a:t>
            </a:r>
          </a:p>
          <a:p>
            <a:endParaRPr lang="nb-NO" dirty="0"/>
          </a:p>
        </p:txBody>
      </p:sp>
      <p:sp>
        <p:nvSpPr>
          <p:cNvPr id="4" name="Plassholder for lysbildenummer 3"/>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14</a:t>
            </a:fld>
            <a:endParaRPr lang="nb-NO">
              <a:solidFill>
                <a:prstClr val="black"/>
              </a:solidFill>
              <a:latin typeface="Calibri" panose="020F0502020204030204"/>
            </a:endParaRPr>
          </a:p>
        </p:txBody>
      </p:sp>
    </p:spTree>
    <p:extLst>
      <p:ext uri="{BB962C8B-B14F-4D97-AF65-F5344CB8AC3E}">
        <p14:creationId xmlns:p14="http://schemas.microsoft.com/office/powerpoint/2010/main" val="2822972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Mangel i overnatting- og servering er i yrker som kokker, servitører, kjøkkenassistenter.  </a:t>
            </a:r>
          </a:p>
          <a:p>
            <a:endParaRPr lang="nb-NO" dirty="0"/>
          </a:p>
          <a:p>
            <a:r>
              <a:rPr lang="nb-NO" dirty="0"/>
              <a:t>Forklaring stramhetsindikator:</a:t>
            </a:r>
          </a:p>
          <a:p>
            <a:r>
              <a:rPr lang="nb-NO" dirty="0"/>
              <a:t>Den relative mangelen er beregnet med Navs stramhetsindikator, som viser forholdstallet mellom mangelen på arbeidskraft og ønsket sysselsetting. Der ønsket sysselsetting er lik faktisk sysselsetting, pluss mangelen. Stramhetsindikatoren tar dermed hensyn til størrelse på næringen, og uttrykker hvor stor andel av den ønskede sysselsettingen den estimerte mangelen utgjør. Et høyt forholdstall indikerer et stramt arbeidsmarked, noe som isolert sett indikerer et problem med å rekruttere arbeidskraft til virksomhetene. </a:t>
            </a:r>
          </a:p>
        </p:txBody>
      </p:sp>
      <p:sp>
        <p:nvSpPr>
          <p:cNvPr id="4" name="Plassholder for lysbildenummer 3"/>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15</a:t>
            </a:fld>
            <a:endParaRPr lang="nb-NO">
              <a:solidFill>
                <a:prstClr val="black"/>
              </a:solidFill>
              <a:latin typeface="Calibri" panose="020F0502020204030204"/>
            </a:endParaRPr>
          </a:p>
        </p:txBody>
      </p:sp>
    </p:spTree>
    <p:extLst>
      <p:ext uri="{BB962C8B-B14F-4D97-AF65-F5344CB8AC3E}">
        <p14:creationId xmlns:p14="http://schemas.microsoft.com/office/powerpoint/2010/main" val="1664117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1B4BBF-70B9-8047-B02F-2484F1EA6A40}" type="slidenum">
              <a:rPr lang="nb-NO" smtClean="0"/>
              <a:t>16</a:t>
            </a:fld>
            <a:endParaRPr lang="nb-NO"/>
          </a:p>
        </p:txBody>
      </p:sp>
    </p:spTree>
    <p:extLst>
      <p:ext uri="{BB962C8B-B14F-4D97-AF65-F5344CB8AC3E}">
        <p14:creationId xmlns:p14="http://schemas.microsoft.com/office/powerpoint/2010/main" val="1912659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222222"/>
                </a:solidFill>
                <a:effectLst/>
                <a:latin typeface="+mn-lt"/>
              </a:rPr>
              <a:t>– De aller fleste bedriftene i Nordland ser lyst på egen markedssituasjon og på tiden fremover, og det er svært gledelig. Samtidig ser vi tendenser til at et nyhetsbilde preget av tollnyheter på løpende bånd fra det ovale kontor, har skapt en økt usikkerhet blant flere aktører i sjømatnæringen og kjølt ned noe av optimismen som vi har sett tidligere, sier regiondirektør i NHO Nordland, Hans Christian Hansson. </a:t>
            </a:r>
          </a:p>
          <a:p>
            <a:endParaRPr lang="nb-NO" b="0" i="0" dirty="0">
              <a:solidFill>
                <a:srgbClr val="222222"/>
              </a:solidFill>
              <a:effectLst/>
              <a:latin typeface="+mn-lt"/>
            </a:endParaRPr>
          </a:p>
          <a:p>
            <a:r>
              <a:rPr lang="nb-NO" b="0" i="0" dirty="0">
                <a:solidFill>
                  <a:srgbClr val="222222"/>
                </a:solidFill>
                <a:effectLst/>
                <a:latin typeface="+mn-lt"/>
              </a:rPr>
              <a:t>– Dette er en utvikling som vi er bekymret over og som vi vil følge tett med på fremover. Selv om vi nå ser at Trump er noe mildere i tilnærmingen til toll enn tidligere, er det fremdeles mange aktører som er usikre på virkningene dette kan ha på verdensmarkedet og dermed hvordan det kan påvirke egen virksomhet. Dette må tas på alvor, slår Hansson fast. </a:t>
            </a:r>
            <a:endParaRPr lang="nb-NO" dirty="0">
              <a:latin typeface="+mn-lt"/>
            </a:endParaRPr>
          </a:p>
        </p:txBody>
      </p:sp>
      <p:sp>
        <p:nvSpPr>
          <p:cNvPr id="4" name="Plassholder for lysbildenummer 3"/>
          <p:cNvSpPr>
            <a:spLocks noGrp="1"/>
          </p:cNvSpPr>
          <p:nvPr>
            <p:ph type="sldNum" sz="quarter" idx="5"/>
          </p:nvPr>
        </p:nvSpPr>
        <p:spPr/>
        <p:txBody>
          <a:bodyPr/>
          <a:lstStyle/>
          <a:p>
            <a:fld id="{071B4BBF-70B9-8047-B02F-2484F1EA6A40}" type="slidenum">
              <a:rPr lang="nb-NO" smtClean="0"/>
              <a:t>17</a:t>
            </a:fld>
            <a:endParaRPr lang="nb-NO"/>
          </a:p>
        </p:txBody>
      </p:sp>
    </p:spTree>
    <p:extLst>
      <p:ext uri="{BB962C8B-B14F-4D97-AF65-F5344CB8AC3E}">
        <p14:creationId xmlns:p14="http://schemas.microsoft.com/office/powerpoint/2010/main" val="2025543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Sysselsettingsbarometeret viser differansen mellom andelen virksomheter som oppgir at de venter økt sysselsetting det neste året og andelen som venter redusert sysselsetting det neste året. Barometeret gir en indikasjon på næringenes forventinger for det kommende året. En høy verdi på sysselsettingsbarometeret er et tegn på høy etterspørsel etter arbeidskraft.</a:t>
            </a:r>
          </a:p>
        </p:txBody>
      </p:sp>
      <p:sp>
        <p:nvSpPr>
          <p:cNvPr id="4" name="Plassholder for lysbildenummer 3"/>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18</a:t>
            </a:fld>
            <a:endParaRPr lang="nb-NO">
              <a:solidFill>
                <a:prstClr val="black"/>
              </a:solidFill>
              <a:latin typeface="Calibri" panose="020F0502020204030204"/>
            </a:endParaRPr>
          </a:p>
        </p:txBody>
      </p:sp>
    </p:spTree>
    <p:extLst>
      <p:ext uri="{BB962C8B-B14F-4D97-AF65-F5344CB8AC3E}">
        <p14:creationId xmlns:p14="http://schemas.microsoft.com/office/powerpoint/2010/main" val="3099151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19</a:t>
            </a:fld>
            <a:endParaRPr lang="nb-NO"/>
          </a:p>
        </p:txBody>
      </p:sp>
    </p:spTree>
    <p:extLst>
      <p:ext uri="{BB962C8B-B14F-4D97-AF65-F5344CB8AC3E}">
        <p14:creationId xmlns:p14="http://schemas.microsoft.com/office/powerpoint/2010/main" val="134438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fleste ønsker å fylle livet med noe meningsfullt. Og for de fleste er arbeid meningsfullt.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Aptos" panose="020B0004020202020204" pitchFamily="34" charset="0"/>
                <a:ea typeface="Aptos" panose="020B0004020202020204" pitchFamily="34" charset="0"/>
                <a:cs typeface="Times New Roman" panose="02020603050405020304" pitchFamily="18" charset="0"/>
              </a:rPr>
              <a:t>Arbeidsmarkedet er avgjørende for Norges velstand, både gjennom verdiskaping og finansiering av velferdsstaten. </a:t>
            </a:r>
          </a:p>
          <a:p>
            <a:endParaRPr lang="nb-NO" dirty="0"/>
          </a:p>
          <a:p>
            <a:r>
              <a:rPr lang="nb-NO" dirty="0"/>
              <a:t>Vi tror kanskje at nasjonalformuen til Norge er Oljefondet. Men Oljefondet, til tross for alle sine tusenvis av milliarder kroner, er under 10 % av den estimerte nasjonalformuen vår. Det er verdien av arbeid, det som utføres i dag og i årene som kommer, som faktisk utgjør den største delen av Norges nasjonalformue. Hvor mye vi jobber har mye mer å si enn hvordan børsene går, for vår evne til å finansiere velferdsstaten og alt annet vi skal finansiere i Norge. </a:t>
            </a:r>
          </a:p>
          <a:p>
            <a:endParaRPr lang="nb-NO" dirty="0"/>
          </a:p>
          <a:p>
            <a:r>
              <a:rPr lang="nb-NO" dirty="0"/>
              <a:t>Fremover vil gapet mellom utgifter og inntekter på statsbudsjettet øke, noe som vil stille krav til større effektivisering av offentlig sektor. </a:t>
            </a:r>
          </a:p>
        </p:txBody>
      </p:sp>
      <p:sp>
        <p:nvSpPr>
          <p:cNvPr id="4" name="Plassholder for lysbildenummer 3"/>
          <p:cNvSpPr>
            <a:spLocks noGrp="1"/>
          </p:cNvSpPr>
          <p:nvPr>
            <p:ph type="sldNum" sz="quarter" idx="5"/>
          </p:nvPr>
        </p:nvSpPr>
        <p:spPr/>
        <p:txBody>
          <a:bodyPr/>
          <a:lstStyle/>
          <a:p>
            <a:fld id="{071B4BBF-70B9-8047-B02F-2484F1EA6A40}" type="slidenum">
              <a:rPr lang="nb-NO" smtClean="0"/>
              <a:t>2</a:t>
            </a:fld>
            <a:endParaRPr lang="nb-NO"/>
          </a:p>
        </p:txBody>
      </p:sp>
    </p:spTree>
    <p:extLst>
      <p:ext uri="{BB962C8B-B14F-4D97-AF65-F5344CB8AC3E}">
        <p14:creationId xmlns:p14="http://schemas.microsoft.com/office/powerpoint/2010/main" val="2412628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ea typeface="Aptos" panose="020B0004020202020204" pitchFamily="34" charset="0"/>
                <a:cs typeface="Times New Roman" panose="02020603050405020304" pitchFamily="18" charset="0"/>
              </a:rPr>
              <a:t>Når vi da vet at det er mange som står utenfor arbeidslivet, noen jobber noe men ønsker å jobbe mer. Kanskje det er helsa eller andre utfordringer som står i veien. Da gir mangelen på arbeidskraft gode vilkår for å inkludere flere av de som står utenfor, i samarbeid med arbeidsgiverne og samarbeidspartnere i andre sektorer (som helse, utdanning). </a:t>
            </a:r>
            <a:endParaRPr lang="nb-NO" dirty="0"/>
          </a:p>
          <a:p>
            <a:endParaRPr lang="nb-NO" dirty="0"/>
          </a:p>
          <a:p>
            <a:r>
              <a:rPr lang="nb-NO" dirty="0"/>
              <a:t>Dette er svar fra årets bedriftsundersøkelse. Nav-veiledere i hele fylket har ringt rundt og fått svar fra 834 virksomheter. Det er en verdifull kontakt mellom Nav og virksomhetene. Og kunnskapen om hvilke virksomheter som er positive til inkludering eller kanskje/ikke er svært nyttig i arbeidet med å få inkludert flere.</a:t>
            </a:r>
          </a:p>
          <a:p>
            <a:endParaRPr lang="nb-NO" dirty="0"/>
          </a:p>
          <a:p>
            <a:r>
              <a:rPr lang="nb-NO" sz="1800" dirty="0">
                <a:effectLst/>
                <a:latin typeface="Arial" panose="020B0604020202020204" pitchFamily="34" charset="0"/>
                <a:ea typeface="Calibri" panose="020F0502020204030204" pitchFamily="34" charset="0"/>
              </a:rPr>
              <a:t>Samtidig som bedriftene kan få dekket sitt arbeidskraftsbehov, kan det tilføre positiv verdi for bedriftens arbeidsmiljø og stor personlig verdi for den enkelte å være en del av arbeidslivet. </a:t>
            </a:r>
            <a:r>
              <a:rPr lang="nb-NO" dirty="0"/>
              <a:t> </a:t>
            </a:r>
          </a:p>
        </p:txBody>
      </p:sp>
      <p:sp>
        <p:nvSpPr>
          <p:cNvPr id="4" name="Plassholder for lysbildenummer 3"/>
          <p:cNvSpPr>
            <a:spLocks noGrp="1"/>
          </p:cNvSpPr>
          <p:nvPr>
            <p:ph type="sldNum" sz="quarter" idx="5"/>
          </p:nvPr>
        </p:nvSpPr>
        <p:spPr/>
        <p:txBody>
          <a:bodyPr/>
          <a:lstStyle/>
          <a:p>
            <a:fld id="{071B4BBF-70B9-8047-B02F-2484F1EA6A40}" type="slidenum">
              <a:rPr lang="nb-NO" smtClean="0"/>
              <a:t>20</a:t>
            </a:fld>
            <a:endParaRPr lang="nb-NO"/>
          </a:p>
        </p:txBody>
      </p:sp>
    </p:spTree>
    <p:extLst>
      <p:ext uri="{BB962C8B-B14F-4D97-AF65-F5344CB8AC3E}">
        <p14:creationId xmlns:p14="http://schemas.microsoft.com/office/powerpoint/2010/main" val="1473826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ea typeface="Aptos" panose="020B0004020202020204" pitchFamily="34" charset="0"/>
                <a:cs typeface="Times New Roman" panose="02020603050405020304" pitchFamily="18" charset="0"/>
              </a:rPr>
              <a:t>Når vi da vet at det er mange som står utenfor arbeidslivet, noen jobber noe men ønsker å jobbe mer. Kanskje det er helsa eller andre utfordringer som står i veien. Da gir mangelen på arbeidskraft gode vilkår for å inkludere flere av de som står utenfor, i samarbeid med arbeidsgiverne og samarbeidspartnere i andre sektorer (som helse, utdanning). </a:t>
            </a: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996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DC799-4650-FDE7-45B7-D7473C5553E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9364F37-81FC-E753-402C-5B4378592E8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C44E440-4251-BED2-2FF4-C36A52B97BA7}"/>
              </a:ext>
            </a:extLst>
          </p:cNvPr>
          <p:cNvSpPr>
            <a:spLocks noGrp="1"/>
          </p:cNvSpPr>
          <p:nvPr>
            <p:ph type="body" idx="1"/>
          </p:nvPr>
        </p:nvSpPr>
        <p:spPr/>
        <p:txBody>
          <a:bodyPr/>
          <a:lstStyle/>
          <a:p>
            <a:r>
              <a:rPr lang="nb-NO" dirty="0"/>
              <a:t>De fleste ønsker å fylle livet med noe meningsfullt. Og for de fleste er arbeid meningsfullt.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Aptos" panose="020B0004020202020204" pitchFamily="34" charset="0"/>
                <a:ea typeface="Aptos" panose="020B0004020202020204" pitchFamily="34" charset="0"/>
                <a:cs typeface="Times New Roman" panose="02020603050405020304" pitchFamily="18" charset="0"/>
              </a:rPr>
              <a:t>Arbeidsmarkedet er avgjørende for Norges velstand, både gjennom verdiskaping og finansiering av velferdsstaten. </a:t>
            </a:r>
          </a:p>
          <a:p>
            <a:endParaRPr lang="nb-NO" dirty="0"/>
          </a:p>
          <a:p>
            <a:r>
              <a:rPr lang="nb-NO" dirty="0"/>
              <a:t>Vi tror kanskje at nasjonalformuen til Norge er Oljefondet. Men Oljefondet, til tross for alle sine tusenvis av milliarder kroner, er under 10 % av den estimerte nasjonalformuen vår. Det er verdien av arbeid, det som utføres i dag og i årene som kommer, som faktisk utgjør den største delen av Norges nasjonalformue. Hvor mye vi jobber har mye mer å si enn hvordan børsene går, for vår evne til å finansiere velferdsstaten og alt annet vi skal finansiere i Norge. </a:t>
            </a:r>
          </a:p>
          <a:p>
            <a:endParaRPr lang="nb-NO" dirty="0"/>
          </a:p>
          <a:p>
            <a:r>
              <a:rPr lang="nb-NO" dirty="0"/>
              <a:t>Fremover vil gapet mellom utgifter og inntekter på statsbudsjettet øke, noe som vil stille krav til større effektivisering av offentlig sektor. </a:t>
            </a:r>
          </a:p>
        </p:txBody>
      </p:sp>
      <p:sp>
        <p:nvSpPr>
          <p:cNvPr id="4" name="Plassholder for lysbildenummer 3">
            <a:extLst>
              <a:ext uri="{FF2B5EF4-FFF2-40B4-BE49-F238E27FC236}">
                <a16:creationId xmlns:a16="http://schemas.microsoft.com/office/drawing/2014/main" id="{31ABA7AA-470B-7D42-DE8B-1AAA95C293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40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starter med det store bildet. </a:t>
            </a:r>
          </a:p>
          <a:p>
            <a:r>
              <a:rPr lang="nb-NO" dirty="0"/>
              <a:t>Befolkningen i Norge og Nav. </a:t>
            </a:r>
          </a:p>
          <a:p>
            <a:r>
              <a:rPr lang="nb-NO" dirty="0"/>
              <a:t>Fra et Nav-perspektiv er vi med fra innbyggerne fødes og helt til de dør, og til og med etter, ettersom vi også betaler ut gravferdsstønader og båretransport. Det koster. Over en tredjedel av statsbudsjettet går til folketrygden. Og utgiftene vil øke fremover </a:t>
            </a:r>
            <a:r>
              <a:rPr lang="nb-NO" dirty="0" err="1"/>
              <a:t>bl.a</a:t>
            </a:r>
            <a:r>
              <a:rPr lang="nb-NO" dirty="0"/>
              <a:t> </a:t>
            </a:r>
            <a:r>
              <a:rPr lang="nb-NO" dirty="0" err="1"/>
              <a:t>pga</a:t>
            </a:r>
            <a:r>
              <a:rPr lang="nb-NO" dirty="0"/>
              <a:t> at det blir flere og flere eldre i befolkningen. </a:t>
            </a:r>
          </a:p>
          <a:p>
            <a:r>
              <a:rPr lang="nb-NO" dirty="0"/>
              <a:t>De som betaler dette er de «grå», de som er i jobb og skatter. (Men blant de «grå» er også en del som er i utdanning, og ikke bidrar så mye, og noen som er utenfor arbeidslivet og heller ikke mottar ytelser. Heldigvis gjør pensjonsreformen slik at en del av de som mottar pensjon jobber noe.)</a:t>
            </a:r>
          </a:p>
          <a:p>
            <a:endParaRPr lang="nb-NO" dirty="0"/>
          </a:p>
          <a:p>
            <a:r>
              <a:rPr lang="nb-NO" dirty="0"/>
              <a:t>Allerede i 2022 var det flere i alderen 65+ enn unge under 20 år i Nordland.</a:t>
            </a:r>
          </a:p>
          <a:p>
            <a:endParaRPr lang="nb-NO" dirty="0"/>
          </a:p>
          <a:p>
            <a:pPr defTabSz="949478">
              <a:defRPr/>
            </a:pPr>
            <a:r>
              <a:rPr lang="nb-NO" dirty="0"/>
              <a:t>Det blir færre i yrkesaktiv alder og flere eldre i befolkningen. </a:t>
            </a:r>
          </a:p>
          <a:p>
            <a:pPr defTabSz="949478">
              <a:defRPr/>
            </a:pPr>
            <a:r>
              <a:rPr lang="nb-NO" dirty="0"/>
              <a:t>Kampen om arbeidskraft er en av hovedutfordringene for norsk økonomi framover – regioner med sterkt aldrende befolkning vil oppleve mangel på arbeidskraft</a:t>
            </a:r>
          </a:p>
          <a:p>
            <a:r>
              <a:rPr lang="nb-NO" dirty="0"/>
              <a:t> </a:t>
            </a:r>
          </a:p>
        </p:txBody>
      </p:sp>
      <p:sp>
        <p:nvSpPr>
          <p:cNvPr id="4" name="Plassholder for lysbildenummer 3"/>
          <p:cNvSpPr>
            <a:spLocks noGrp="1"/>
          </p:cNvSpPr>
          <p:nvPr>
            <p:ph type="sldNum" sz="quarter" idx="5"/>
          </p:nvPr>
        </p:nvSpPr>
        <p:spPr/>
        <p:txBody>
          <a:bodyPr/>
          <a:lstStyle/>
          <a:p>
            <a:fld id="{071B4BBF-70B9-8047-B02F-2484F1EA6A40}" type="slidenum">
              <a:rPr lang="nb-NO" smtClean="0"/>
              <a:t>3</a:t>
            </a:fld>
            <a:endParaRPr lang="nb-NO"/>
          </a:p>
        </p:txBody>
      </p:sp>
    </p:spTree>
    <p:extLst>
      <p:ext uri="{BB962C8B-B14F-4D97-AF65-F5344CB8AC3E}">
        <p14:creationId xmlns:p14="http://schemas.microsoft.com/office/powerpoint/2010/main" val="1907237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Alderssammensetningen i Nordland er nå slik at det er 3 personer i yrkesaktiv alder per person i pensjonsalder. </a:t>
            </a:r>
          </a:p>
          <a:p>
            <a:endParaRPr lang="nb-NO" dirty="0"/>
          </a:p>
          <a:p>
            <a:r>
              <a:rPr lang="nb-NO" dirty="0"/>
              <a:t>2050: Over en fjerdedel av befolkningen er 67+ (26 %).</a:t>
            </a:r>
          </a:p>
          <a:p>
            <a:r>
              <a:rPr lang="nb-NO" dirty="0"/>
              <a:t>SSB sine framskrivninger anslår at Nordland i 2050 skal ha 2 i yrkesaktiv alder per person 67 +. Men vil begge disse to være i jobb? </a:t>
            </a:r>
          </a:p>
          <a:p>
            <a:endParaRPr lang="nb-NO" dirty="0"/>
          </a:p>
          <a:p>
            <a:pPr defTabSz="931774">
              <a:defRPr/>
            </a:pPr>
            <a:r>
              <a:rPr lang="nb-NO" dirty="0"/>
              <a:t>Ser vi på </a:t>
            </a:r>
            <a:r>
              <a:rPr lang="nb-NO" u="sng" dirty="0"/>
              <a:t>faktisk antall sysselsatte i Nordland i alt</a:t>
            </a:r>
            <a:r>
              <a:rPr lang="nb-NO" u="none" dirty="0"/>
              <a:t> fra </a:t>
            </a:r>
            <a:r>
              <a:rPr lang="nb-NO" dirty="0"/>
              <a:t>15 til 74 år (121 521 i Nordland, tall fra SSB per 4.kv 2024 (50 % av befolkningen)) per </a:t>
            </a:r>
            <a:r>
              <a:rPr lang="nb-NO" u="sng" dirty="0"/>
              <a:t>faktisk antall alderspensjonister</a:t>
            </a:r>
            <a:r>
              <a:rPr lang="nb-NO" u="none" dirty="0"/>
              <a:t> </a:t>
            </a:r>
            <a:r>
              <a:rPr lang="nb-NO" dirty="0"/>
              <a:t>(52 037 i Nordland, tall fra NAV per desember 2024) så er forholdstallet på 2,3 for Nordland, altså et godt stykke lavere enn 2,9. </a:t>
            </a:r>
          </a:p>
          <a:p>
            <a:pPr defTabSz="931774">
              <a:defRPr/>
            </a:pPr>
            <a:endParaRPr lang="nb-NO" dirty="0"/>
          </a:p>
          <a:p>
            <a:r>
              <a:rPr lang="nb-NO" b="1" dirty="0"/>
              <a:t>1.1.2025, Nordland</a:t>
            </a:r>
          </a:p>
          <a:p>
            <a:r>
              <a:rPr lang="nb-NO" dirty="0"/>
              <a:t>Befolkning 20-66 år: 143 357. Befolkning 67 år og eldre: 49 141. -&gt; 2,9 i yrkesaktiv alder per person 67 +</a:t>
            </a:r>
          </a:p>
          <a:p>
            <a:r>
              <a:rPr lang="nb-NO" dirty="0"/>
              <a:t>Faktisk sysselsatte 20-66 år: 109550. Hele befolkningen: 243582 Faktisk sysselsatte 20-66 år av hele befolkningen: 45 %</a:t>
            </a:r>
          </a:p>
          <a:p>
            <a:r>
              <a:rPr lang="nb-NO" dirty="0"/>
              <a:t>Faktisk sysselsatte 20-66 år av befolkningen 20-66 år: 76 %</a:t>
            </a:r>
          </a:p>
          <a:p>
            <a:endParaRPr lang="nb-NO" dirty="0"/>
          </a:p>
          <a:p>
            <a:r>
              <a:rPr lang="nb-NO" b="1" dirty="0"/>
              <a:t>Befolkningsframskriving 2050, Nordland, hovedalternativet</a:t>
            </a:r>
          </a:p>
          <a:p>
            <a:r>
              <a:rPr lang="nb-NO" dirty="0"/>
              <a:t>Befolkning 20-66 år: 126 793. Befolkning 67 år og eldre: 64 448. -&gt; (rett under) 2 i yrkesaktiv alder per person 67 +</a:t>
            </a:r>
          </a:p>
          <a:p>
            <a:endParaRPr lang="nb-NO" dirty="0"/>
          </a:p>
          <a:p>
            <a:endParaRPr lang="nb-NO" b="1" dirty="0"/>
          </a:p>
        </p:txBody>
      </p:sp>
      <p:sp>
        <p:nvSpPr>
          <p:cNvPr id="4" name="Plassholder for lysbildenummer 3"/>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4</a:t>
            </a:fld>
            <a:endParaRPr lang="nb-NO">
              <a:solidFill>
                <a:prstClr val="black"/>
              </a:solidFill>
              <a:latin typeface="Calibri" panose="020F0502020204030204"/>
            </a:endParaRPr>
          </a:p>
        </p:txBody>
      </p:sp>
    </p:spTree>
    <p:extLst>
      <p:ext uri="{BB962C8B-B14F-4D97-AF65-F5344CB8AC3E}">
        <p14:creationId xmlns:p14="http://schemas.microsoft.com/office/powerpoint/2010/main" val="1917434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buNone/>
            </a:pPr>
            <a:r>
              <a:rPr lang="nb-NO" b="0" i="0" dirty="0">
                <a:solidFill>
                  <a:srgbClr val="000000"/>
                </a:solidFill>
                <a:effectLst/>
                <a:latin typeface="Lyon Text"/>
              </a:rPr>
              <a:t>Frem mot 2050 forventes ytterligere vekst i offentlig sektor i Nord-Norge – men størrelsen på denne veksten varierer, avhengig av hvilken framskriving man legger til grunn:</a:t>
            </a:r>
          </a:p>
          <a:p>
            <a:pPr algn="l" rtl="0" fontAlgn="base">
              <a:buFont typeface="Arial" panose="020B0604020202020204" pitchFamily="34" charset="0"/>
              <a:buChar char="•"/>
            </a:pPr>
            <a:r>
              <a:rPr lang="nb-NO" b="0" i="0" dirty="0">
                <a:solidFill>
                  <a:srgbClr val="000000"/>
                </a:solidFill>
                <a:effectLst/>
                <a:latin typeface="Lyon Text"/>
              </a:rPr>
              <a:t>SSBs befolkningsprognose gir rom for en økning til 117.258 sysselsatte i offentlig sektor i 2050.</a:t>
            </a:r>
          </a:p>
          <a:p>
            <a:pPr algn="l" rtl="0" fontAlgn="base">
              <a:buFont typeface="Arial" panose="020B0604020202020204" pitchFamily="34" charset="0"/>
              <a:buChar char="•"/>
            </a:pPr>
            <a:r>
              <a:rPr lang="nb-NO" b="0" i="0" dirty="0">
                <a:solidFill>
                  <a:srgbClr val="000000"/>
                </a:solidFill>
                <a:effectLst/>
                <a:latin typeface="Lyon Text"/>
              </a:rPr>
              <a:t>Telemarksforskings framskriving gir et lavere anslag: Litt over 113.000 sysselsatte.</a:t>
            </a:r>
          </a:p>
          <a:p>
            <a:endParaRPr lang="nb-NO" dirty="0"/>
          </a:p>
        </p:txBody>
      </p:sp>
      <p:sp>
        <p:nvSpPr>
          <p:cNvPr id="4" name="Plassholder for lysbildenummer 3"/>
          <p:cNvSpPr>
            <a:spLocks noGrp="1"/>
          </p:cNvSpPr>
          <p:nvPr>
            <p:ph type="sldNum" sz="quarter" idx="5"/>
          </p:nvPr>
        </p:nvSpPr>
        <p:spPr/>
        <p:txBody>
          <a:bodyPr/>
          <a:lstStyle/>
          <a:p>
            <a:fld id="{071B4BBF-70B9-8047-B02F-2484F1EA6A40}" type="slidenum">
              <a:rPr lang="nb-NO" smtClean="0"/>
              <a:t>5</a:t>
            </a:fld>
            <a:endParaRPr lang="nb-NO"/>
          </a:p>
        </p:txBody>
      </p:sp>
    </p:spTree>
    <p:extLst>
      <p:ext uri="{BB962C8B-B14F-4D97-AF65-F5344CB8AC3E}">
        <p14:creationId xmlns:p14="http://schemas.microsoft.com/office/powerpoint/2010/main" val="1801767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3E107-B0C8-F2AB-E736-73C569EF110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C0AE93F-49F3-5B5C-587F-09A900DF5FB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EBA7B76-4236-FB04-2B92-72891405435B}"/>
              </a:ext>
            </a:extLst>
          </p:cNvPr>
          <p:cNvSpPr>
            <a:spLocks noGrp="1"/>
          </p:cNvSpPr>
          <p:nvPr>
            <p:ph type="body" idx="1"/>
          </p:nvPr>
        </p:nvSpPr>
        <p:spPr/>
        <p:txBody>
          <a:bodyPr/>
          <a:lstStyle/>
          <a:p>
            <a:pPr algn="l" rtl="0" fontAlgn="base">
              <a:buNone/>
            </a:pPr>
            <a:r>
              <a:rPr lang="nb-NO" b="0" i="0" dirty="0">
                <a:solidFill>
                  <a:srgbClr val="000000"/>
                </a:solidFill>
                <a:effectLst/>
                <a:latin typeface="Lyon Text"/>
              </a:rPr>
              <a:t>Dersom offentlig sektor i Nord-Norge lykkes med å rekruttere det den trenger for å møte framtidens behov, er konsekvensene en sterk nedgang i antall sysselsatte som er tilgjengelige til næringslivet i landsdelen.</a:t>
            </a:r>
          </a:p>
          <a:p>
            <a:pPr algn="l" fontAlgn="base"/>
            <a:r>
              <a:rPr lang="nb-NO" b="0" i="0" dirty="0">
                <a:solidFill>
                  <a:srgbClr val="000000"/>
                </a:solidFill>
                <a:effectLst/>
                <a:latin typeface="Lyon Text"/>
              </a:rPr>
              <a:t>Tallene fra regjeringens perspektivmelding og framskrivningene for landsdelen viser at dette ikke er et fjernt scenario – det er allerede i gang.</a:t>
            </a:r>
          </a:p>
          <a:p>
            <a:endParaRPr lang="nb-NO" dirty="0"/>
          </a:p>
        </p:txBody>
      </p:sp>
      <p:sp>
        <p:nvSpPr>
          <p:cNvPr id="4" name="Plassholder for lysbildenummer 3">
            <a:extLst>
              <a:ext uri="{FF2B5EF4-FFF2-40B4-BE49-F238E27FC236}">
                <a16:creationId xmlns:a16="http://schemas.microsoft.com/office/drawing/2014/main" id="{C8C784E7-F406-3D03-5229-6B5F39C6D2D8}"/>
              </a:ext>
            </a:extLst>
          </p:cNvPr>
          <p:cNvSpPr>
            <a:spLocks noGrp="1"/>
          </p:cNvSpPr>
          <p:nvPr>
            <p:ph type="sldNum" sz="quarter" idx="5"/>
          </p:nvPr>
        </p:nvSpPr>
        <p:spPr/>
        <p:txBody>
          <a:bodyPr/>
          <a:lstStyle/>
          <a:p>
            <a:fld id="{071B4BBF-70B9-8047-B02F-2484F1EA6A40}" type="slidenum">
              <a:rPr lang="nb-NO" smtClean="0"/>
              <a:t>6</a:t>
            </a:fld>
            <a:endParaRPr lang="nb-NO"/>
          </a:p>
        </p:txBody>
      </p:sp>
    </p:spTree>
    <p:extLst>
      <p:ext uri="{BB962C8B-B14F-4D97-AF65-F5344CB8AC3E}">
        <p14:creationId xmlns:p14="http://schemas.microsoft.com/office/powerpoint/2010/main" val="3728941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7</a:t>
            </a:fld>
            <a:endParaRPr lang="nb-NO"/>
          </a:p>
        </p:txBody>
      </p:sp>
    </p:spTree>
    <p:extLst>
      <p:ext uri="{BB962C8B-B14F-4D97-AF65-F5344CB8AC3E}">
        <p14:creationId xmlns:p14="http://schemas.microsoft.com/office/powerpoint/2010/main" val="272737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01811-D607-528A-48F2-E30EA7B40EB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5CA90D3-CC42-3220-970B-EE61DC08744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3BEDD33-796B-9B8C-F4C9-C7FF26D7F33C}"/>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A67A1C96-1AF0-F3F2-0E87-D44253255F89}"/>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8</a:t>
            </a:fld>
            <a:endParaRPr lang="nb-NO">
              <a:solidFill>
                <a:prstClr val="black"/>
              </a:solidFill>
              <a:latin typeface="Calibri" panose="020F0502020204030204"/>
            </a:endParaRPr>
          </a:p>
        </p:txBody>
      </p:sp>
    </p:spTree>
    <p:extLst>
      <p:ext uri="{BB962C8B-B14F-4D97-AF65-F5344CB8AC3E}">
        <p14:creationId xmlns:p14="http://schemas.microsoft.com/office/powerpoint/2010/main" val="368063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38709-21DE-7D85-6955-5C5A8916FC8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ACC2CBE-399A-7C00-F701-803B9A982C3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9FE4C8A-6188-1468-F7B6-859CA0B21568}"/>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9DB6775E-1BE7-3A73-479C-DEEB8BC6B311}"/>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9</a:t>
            </a:fld>
            <a:endParaRPr lang="nb-NO">
              <a:solidFill>
                <a:prstClr val="black"/>
              </a:solidFill>
              <a:latin typeface="Calibri" panose="020F0502020204030204"/>
            </a:endParaRPr>
          </a:p>
        </p:txBody>
      </p:sp>
    </p:spTree>
    <p:extLst>
      <p:ext uri="{BB962C8B-B14F-4D97-AF65-F5344CB8AC3E}">
        <p14:creationId xmlns:p14="http://schemas.microsoft.com/office/powerpoint/2010/main" val="3799030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52942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76149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3976662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319992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122700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2066016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150134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98637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62414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5" y="2684747"/>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4"/>
            <a:ext cx="5888739" cy="991169"/>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7" cy="431800"/>
          </a:xfrm>
        </p:spPr>
        <p:txBody>
          <a:bodyPr anchor="b"/>
          <a:lstStyle>
            <a:lvl1pPr marL="0" indent="0">
              <a:buNone/>
              <a:defRPr sz="1400">
                <a:solidFill>
                  <a:schemeClr val="bg1"/>
                </a:solidFill>
              </a:defRPr>
            </a:lvl1pPr>
            <a:lvl5pPr marL="1517613"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90"/>
            <a:ext cx="1249283" cy="785839"/>
          </a:xfrm>
          <a:prstGeom prst="rect">
            <a:avLst/>
          </a:prstGeom>
        </p:spPr>
      </p:pic>
    </p:spTree>
    <p:extLst>
      <p:ext uri="{BB962C8B-B14F-4D97-AF65-F5344CB8AC3E}">
        <p14:creationId xmlns:p14="http://schemas.microsoft.com/office/powerpoint/2010/main" val="3638239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50441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943551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accent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7" cy="431800"/>
          </a:xfrm>
        </p:spPr>
        <p:txBody>
          <a:bodyPr anchor="b"/>
          <a:lstStyle>
            <a:lvl1pPr marL="0" indent="0">
              <a:buNone/>
              <a:defRPr sz="1400">
                <a:solidFill>
                  <a:schemeClr val="bg1"/>
                </a:solidFill>
              </a:defRPr>
            </a:lvl1pPr>
            <a:lvl5pPr marL="1517613"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5" y="2684747"/>
            <a:ext cx="9271829" cy="1396431"/>
          </a:xfrm>
        </p:spPr>
        <p:txBody>
          <a:bodyPr anchor="ctr">
            <a:normAutofit/>
          </a:bodyPr>
          <a:lstStyle>
            <a:lvl1pPr algn="l">
              <a:defRPr sz="3600" b="1">
                <a:solidFill>
                  <a:schemeClr val="bg1"/>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4"/>
            <a:ext cx="8334068" cy="991169"/>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90"/>
            <a:ext cx="1249283" cy="785839"/>
          </a:xfrm>
          <a:prstGeom prst="rect">
            <a:avLst/>
          </a:prstGeom>
        </p:spPr>
      </p:pic>
    </p:spTree>
    <p:extLst>
      <p:ext uri="{BB962C8B-B14F-4D97-AF65-F5344CB8AC3E}">
        <p14:creationId xmlns:p14="http://schemas.microsoft.com/office/powerpoint/2010/main" val="903181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1" y="3540205"/>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1" y="2032570"/>
            <a:ext cx="9271829" cy="1396431"/>
          </a:xfrm>
        </p:spPr>
        <p:txBody>
          <a:bodyPr anchor="ctr">
            <a:normAutofit/>
          </a:bodyPr>
          <a:lstStyle>
            <a:lvl1pPr algn="l">
              <a:defRPr sz="3600" b="1">
                <a:solidFill>
                  <a:schemeClr val="bg1"/>
                </a:solidFill>
              </a:defRPr>
            </a:lvl1pPr>
          </a:lstStyle>
          <a:p>
            <a:r>
              <a:rPr lang="nb-NO"/>
              <a:t>Klikk for å redigere tittelen</a:t>
            </a:r>
          </a:p>
        </p:txBody>
      </p:sp>
    </p:spTree>
    <p:extLst>
      <p:ext uri="{BB962C8B-B14F-4D97-AF65-F5344CB8AC3E}">
        <p14:creationId xmlns:p14="http://schemas.microsoft.com/office/powerpoint/2010/main" val="1022911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961678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151360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3479937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1" y="1825625"/>
            <a:ext cx="5469835"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40" y="6356351"/>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1" y="482400"/>
            <a:ext cx="7362371" cy="1072080"/>
          </a:xfrm>
        </p:spPr>
        <p:txBody>
          <a:bodyPr/>
          <a:lstStyle/>
          <a:p>
            <a:r>
              <a:rPr lang="nb-NO"/>
              <a:t>Klikk for å redigere tittelen</a:t>
            </a:r>
          </a:p>
        </p:txBody>
      </p:sp>
    </p:spTree>
    <p:extLst>
      <p:ext uri="{BB962C8B-B14F-4D97-AF65-F5344CB8AC3E}">
        <p14:creationId xmlns:p14="http://schemas.microsoft.com/office/powerpoint/2010/main" val="3818631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2" y="6356351"/>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1"/>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1" y="2"/>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791831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90" y="6356351"/>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1"/>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7" cy="5652707"/>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1" y="482400"/>
            <a:ext cx="5533571" cy="1072080"/>
          </a:xfrm>
        </p:spPr>
        <p:txBody>
          <a:bodyPr/>
          <a:lstStyle/>
          <a:p>
            <a:r>
              <a:rPr lang="nb-NO"/>
              <a:t>Klikk for å redigere tittelen</a:t>
            </a:r>
          </a:p>
        </p:txBody>
      </p:sp>
    </p:spTree>
    <p:extLst>
      <p:ext uri="{BB962C8B-B14F-4D97-AF65-F5344CB8AC3E}">
        <p14:creationId xmlns:p14="http://schemas.microsoft.com/office/powerpoint/2010/main" val="3488625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1" y="1829346"/>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6"/>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6"/>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6" y="5161212"/>
            <a:ext cx="3398852" cy="963603"/>
          </a:xfrm>
        </p:spPr>
        <p:txBody>
          <a:bodyPr lIns="0" tIns="0" rIns="0" bIns="0" anchor="ctr">
            <a:noAutofit/>
          </a:bodyPr>
          <a:lstStyle>
            <a:lvl1pPr marL="35999"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5" y="5157975"/>
            <a:ext cx="3398852" cy="963603"/>
          </a:xfrm>
        </p:spPr>
        <p:txBody>
          <a:bodyPr lIns="0" tIns="0" rIns="0" bIns="0" anchor="ctr">
            <a:noAutofit/>
          </a:bodyPr>
          <a:lstStyle>
            <a:lvl1pPr marL="35999"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6" y="5157975"/>
            <a:ext cx="3398852" cy="963603"/>
          </a:xfrm>
        </p:spPr>
        <p:txBody>
          <a:bodyPr lIns="0" tIns="0" rIns="0" bIns="0" anchor="ctr">
            <a:noAutofit/>
          </a:bodyPr>
          <a:lstStyle>
            <a:lvl1pPr marL="35999"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1066099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1" cy="510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9" y="907452"/>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2859122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accent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603299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377"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377"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3912509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377"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377"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1"/>
            <a:ext cx="12192000" cy="1294007"/>
          </a:xfrm>
          <a:solidFill>
            <a:srgbClr val="3E3832">
              <a:alpha val="69804"/>
            </a:srgbClr>
          </a:solidFill>
        </p:spPr>
        <p:txBody>
          <a:bodyPr wrap="square" lIns="1440000" tIns="180000" rIns="1475999" bIns="216000" anchor="ctr" anchorCtr="0">
            <a:noAutofit/>
          </a:bodyPr>
          <a:lstStyle>
            <a:lvl1pPr marL="35999"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5995"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1989"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5995">
              <a:spcBef>
                <a:spcPts val="700"/>
              </a:spcBef>
              <a:buClr>
                <a:schemeClr val="accent6"/>
              </a:buClr>
              <a:buSzPct val="110000"/>
              <a:defRPr sz="1600" baseline="0">
                <a:solidFill>
                  <a:srgbClr val="007272"/>
                </a:solidFill>
                <a:latin typeface="Segoe UI"/>
              </a:defRPr>
            </a:lvl4pPr>
            <a:lvl5pPr indent="-215995">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1039424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3058325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6" y="2948386"/>
            <a:ext cx="1528111" cy="961231"/>
          </a:xfrm>
          <a:prstGeom prst="rect">
            <a:avLst/>
          </a:prstGeom>
        </p:spPr>
      </p:pic>
    </p:spTree>
    <p:extLst>
      <p:ext uri="{BB962C8B-B14F-4D97-AF65-F5344CB8AC3E}">
        <p14:creationId xmlns:p14="http://schemas.microsoft.com/office/powerpoint/2010/main" val="2007731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1" y="3429002"/>
            <a:ext cx="8724900" cy="1222375"/>
          </a:xfrm>
        </p:spPr>
        <p:txBody>
          <a:bodyPr anchor="ctr">
            <a:normAutofit/>
          </a:bodyPr>
          <a:lstStyle>
            <a:lvl1pPr marL="0" indent="0" algn="ctr">
              <a:buNone/>
              <a:defRPr sz="2800">
                <a:solidFill>
                  <a:schemeClr val="bg1"/>
                </a:solidFill>
              </a:defRPr>
            </a:lvl1pPr>
          </a:lstStyle>
          <a:p>
            <a:pPr lvl="0"/>
            <a:r>
              <a:rPr lang="nb-NO"/>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6" y="2013666"/>
            <a:ext cx="1528111" cy="961231"/>
          </a:xfrm>
          <a:prstGeom prst="rect">
            <a:avLst/>
          </a:prstGeom>
        </p:spPr>
      </p:pic>
    </p:spTree>
    <p:extLst>
      <p:ext uri="{BB962C8B-B14F-4D97-AF65-F5344CB8AC3E}">
        <p14:creationId xmlns:p14="http://schemas.microsoft.com/office/powerpoint/2010/main" val="1516661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dirty="0"/>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endParaRPr lang="nb-NO" dirty="0"/>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dirty="0"/>
              <a:t>Dato  //  </a:t>
            </a:r>
            <a:r>
              <a:rPr lang="en-GB" dirty="0" err="1"/>
              <a:t>Ansvarlig</a:t>
            </a:r>
            <a:endParaRPr lang="en-GB" dirty="0"/>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4124539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dirty="0"/>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382313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accent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dirty="0"/>
              <a:t>Dato  //  </a:t>
            </a:r>
            <a:r>
              <a:rPr lang="en-GB" dirty="0" err="1"/>
              <a:t>Ansvarlig</a:t>
            </a:r>
            <a:endParaRPr lang="en-GB" dirty="0"/>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dirty="0"/>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162386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dirty="0"/>
              <a:t>Klikk for å redigere tittelen</a:t>
            </a:r>
          </a:p>
        </p:txBody>
      </p:sp>
    </p:spTree>
    <p:extLst>
      <p:ext uri="{BB962C8B-B14F-4D97-AF65-F5344CB8AC3E}">
        <p14:creationId xmlns:p14="http://schemas.microsoft.com/office/powerpoint/2010/main" val="1749490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dirty="0"/>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853182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a:t>Klikk for å redigere tittelen</a:t>
            </a:r>
          </a:p>
        </p:txBody>
      </p:sp>
    </p:spTree>
    <p:extLst>
      <p:ext uri="{BB962C8B-B14F-4D97-AF65-F5344CB8AC3E}">
        <p14:creationId xmlns:p14="http://schemas.microsoft.com/office/powerpoint/2010/main" val="2839488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dirty="0"/>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71431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78120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endParaRPr lang="nb-NO" dirty="0"/>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dirty="0"/>
              <a:t>Klikk for å redigere tittelen</a:t>
            </a:r>
          </a:p>
        </p:txBody>
      </p:sp>
    </p:spTree>
    <p:extLst>
      <p:ext uri="{BB962C8B-B14F-4D97-AF65-F5344CB8AC3E}">
        <p14:creationId xmlns:p14="http://schemas.microsoft.com/office/powerpoint/2010/main" val="3552620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endParaRPr lang="nb-NO" dirty="0"/>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dirty="0"/>
              <a:t>Klikk for å redigere tittelen</a:t>
            </a:r>
          </a:p>
        </p:txBody>
      </p:sp>
    </p:spTree>
    <p:extLst>
      <p:ext uri="{BB962C8B-B14F-4D97-AF65-F5344CB8AC3E}">
        <p14:creationId xmlns:p14="http://schemas.microsoft.com/office/powerpoint/2010/main" val="1168032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dirty="0"/>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dirty="0"/>
              <a:t>Klikk for å redigere tittelen</a:t>
            </a:r>
          </a:p>
        </p:txBody>
      </p:sp>
    </p:spTree>
    <p:extLst>
      <p:ext uri="{BB962C8B-B14F-4D97-AF65-F5344CB8AC3E}">
        <p14:creationId xmlns:p14="http://schemas.microsoft.com/office/powerpoint/2010/main" val="26278901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dirty="0"/>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312875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dirty="0"/>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Tree>
    <p:extLst>
      <p:ext uri="{BB962C8B-B14F-4D97-AF65-F5344CB8AC3E}">
        <p14:creationId xmlns:p14="http://schemas.microsoft.com/office/powerpoint/2010/main" val="3343915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endParaRPr lang="nb-NO" dirty="0"/>
          </a:p>
        </p:txBody>
      </p:sp>
    </p:spTree>
    <p:extLst>
      <p:ext uri="{BB962C8B-B14F-4D97-AF65-F5344CB8AC3E}">
        <p14:creationId xmlns:p14="http://schemas.microsoft.com/office/powerpoint/2010/main" val="2675046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endParaRPr lang="nb-NO" dirty="0"/>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dirty="0"/>
              <a:t>Klikk for å redigere teksten</a:t>
            </a:r>
          </a:p>
        </p:txBody>
      </p:sp>
    </p:spTree>
    <p:extLst>
      <p:ext uri="{BB962C8B-B14F-4D97-AF65-F5344CB8AC3E}">
        <p14:creationId xmlns:p14="http://schemas.microsoft.com/office/powerpoint/2010/main" val="2285609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endParaRPr lang="nb-NO" dirty="0"/>
          </a:p>
        </p:txBody>
      </p:sp>
    </p:spTree>
    <p:extLst>
      <p:ext uri="{BB962C8B-B14F-4D97-AF65-F5344CB8AC3E}">
        <p14:creationId xmlns:p14="http://schemas.microsoft.com/office/powerpoint/2010/main" val="3915816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6235668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33903024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dirty="0"/>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1861703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3" name="Plassholder for innhold 2"/>
          <p:cNvSpPr>
            <a:spLocks noGrp="1"/>
          </p:cNvSpPr>
          <p:nvPr>
            <p:ph sz="quarter" idx="10"/>
          </p:nvPr>
        </p:nvSpPr>
        <p:spPr>
          <a:xfrm>
            <a:off x="489283" y="1701799"/>
            <a:ext cx="11198620" cy="439964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2"/>
          <p:cNvSpPr>
            <a:spLocks noGrp="1" noChangeArrowheads="1"/>
          </p:cNvSpPr>
          <p:nvPr>
            <p:ph type="title"/>
          </p:nvPr>
        </p:nvSpPr>
        <p:spPr bwMode="auto">
          <a:xfrm>
            <a:off x="504827" y="241302"/>
            <a:ext cx="11182351" cy="12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p>
            <a:pPr lvl="0"/>
            <a:r>
              <a:rPr lang="nb-NO"/>
              <a:t>Klikk for å redigere tittelstil</a:t>
            </a:r>
            <a:endParaRPr lang="nb-NO" dirty="0"/>
          </a:p>
        </p:txBody>
      </p:sp>
    </p:spTree>
    <p:extLst>
      <p:ext uri="{BB962C8B-B14F-4D97-AF65-F5344CB8AC3E}">
        <p14:creationId xmlns:p14="http://schemas.microsoft.com/office/powerpoint/2010/main" val="42410941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dirty="0"/>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endParaRPr lang="nb-NO" dirty="0"/>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dirty="0"/>
              <a:t>Dato  //  </a:t>
            </a:r>
            <a:r>
              <a:rPr lang="en-GB" dirty="0" err="1"/>
              <a:t>Ansvarlig</a:t>
            </a:r>
            <a:endParaRPr lang="en-GB" dirty="0"/>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2568869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dirty="0"/>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178234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accent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dirty="0"/>
              <a:t>Dato  //  </a:t>
            </a:r>
            <a:r>
              <a:rPr lang="en-GB" dirty="0" err="1"/>
              <a:t>Ansvarlig</a:t>
            </a:r>
            <a:endParaRPr lang="en-GB" dirty="0"/>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dirty="0"/>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561153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dirty="0"/>
              <a:t>Klikk for å redigere tittelen</a:t>
            </a:r>
          </a:p>
        </p:txBody>
      </p:sp>
    </p:spTree>
    <p:extLst>
      <p:ext uri="{BB962C8B-B14F-4D97-AF65-F5344CB8AC3E}">
        <p14:creationId xmlns:p14="http://schemas.microsoft.com/office/powerpoint/2010/main" val="3798701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dirty="0"/>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766639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dirty="0"/>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2496346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487427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392003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endParaRPr lang="nb-NO" dirty="0"/>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dirty="0"/>
              <a:t>Klikk for å redigere tittelen</a:t>
            </a:r>
          </a:p>
        </p:txBody>
      </p:sp>
    </p:spTree>
    <p:extLst>
      <p:ext uri="{BB962C8B-B14F-4D97-AF65-F5344CB8AC3E}">
        <p14:creationId xmlns:p14="http://schemas.microsoft.com/office/powerpoint/2010/main" val="3421238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endParaRPr lang="nb-NO" dirty="0"/>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dirty="0"/>
              <a:t>Klikk for å redigere tittelen</a:t>
            </a:r>
          </a:p>
        </p:txBody>
      </p:sp>
    </p:spTree>
    <p:extLst>
      <p:ext uri="{BB962C8B-B14F-4D97-AF65-F5344CB8AC3E}">
        <p14:creationId xmlns:p14="http://schemas.microsoft.com/office/powerpoint/2010/main" val="3094641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dirty="0"/>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dirty="0"/>
              <a:t>Klikk for å redigere tittelen</a:t>
            </a:r>
          </a:p>
        </p:txBody>
      </p:sp>
    </p:spTree>
    <p:extLst>
      <p:ext uri="{BB962C8B-B14F-4D97-AF65-F5344CB8AC3E}">
        <p14:creationId xmlns:p14="http://schemas.microsoft.com/office/powerpoint/2010/main" val="3319114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dirty="0"/>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1331031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dirty="0"/>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Tree>
    <p:extLst>
      <p:ext uri="{BB962C8B-B14F-4D97-AF65-F5344CB8AC3E}">
        <p14:creationId xmlns:p14="http://schemas.microsoft.com/office/powerpoint/2010/main" val="2467032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endParaRPr lang="nb-NO" dirty="0"/>
          </a:p>
        </p:txBody>
      </p:sp>
    </p:spTree>
    <p:extLst>
      <p:ext uri="{BB962C8B-B14F-4D97-AF65-F5344CB8AC3E}">
        <p14:creationId xmlns:p14="http://schemas.microsoft.com/office/powerpoint/2010/main" val="26220381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endParaRPr lang="nb-NO" dirty="0"/>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dirty="0"/>
              <a:t>Klikk for å redigere teksten</a:t>
            </a:r>
          </a:p>
        </p:txBody>
      </p:sp>
    </p:spTree>
    <p:extLst>
      <p:ext uri="{BB962C8B-B14F-4D97-AF65-F5344CB8AC3E}">
        <p14:creationId xmlns:p14="http://schemas.microsoft.com/office/powerpoint/2010/main" val="8605899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endParaRPr lang="nb-NO" dirty="0"/>
          </a:p>
        </p:txBody>
      </p:sp>
    </p:spTree>
    <p:extLst>
      <p:ext uri="{BB962C8B-B14F-4D97-AF65-F5344CB8AC3E}">
        <p14:creationId xmlns:p14="http://schemas.microsoft.com/office/powerpoint/2010/main" val="10731798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28375935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dirty="0"/>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277209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422123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dirty="0"/>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endParaRPr lang="nb-NO" dirty="0"/>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dirty="0"/>
              <a:t>Dato  //  </a:t>
            </a:r>
            <a:r>
              <a:rPr lang="en-GB" dirty="0" err="1"/>
              <a:t>Ansvarlig</a:t>
            </a:r>
            <a:endParaRPr lang="en-GB" dirty="0"/>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8137456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dirty="0"/>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r>
              <a:rPr lang="nb-NO"/>
              <a:t>Ikke oppdatert med 2024-tall</a:t>
            </a:r>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1501116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accent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dirty="0"/>
              <a:t>Dato  //  </a:t>
            </a:r>
            <a:r>
              <a:rPr lang="en-GB" dirty="0" err="1"/>
              <a:t>Ansvarlig</a:t>
            </a:r>
            <a:endParaRPr lang="en-GB" dirty="0"/>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dirty="0"/>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4021918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dirty="0"/>
              <a:t>Klikk for å redigere tittelen</a:t>
            </a:r>
          </a:p>
        </p:txBody>
      </p:sp>
    </p:spTree>
    <p:extLst>
      <p:ext uri="{BB962C8B-B14F-4D97-AF65-F5344CB8AC3E}">
        <p14:creationId xmlns:p14="http://schemas.microsoft.com/office/powerpoint/2010/main" val="27300441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dirty="0"/>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r>
              <a:rPr lang="nb-NO"/>
              <a:t>Ikke oppdatert med 2024-tall</a:t>
            </a:r>
            <a:endParaRPr lang="nb-NO" dirty="0"/>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3103847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dirty="0"/>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r>
              <a:rPr lang="nb-NO"/>
              <a:t>Ikke oppdatert med 2024-tall</a:t>
            </a:r>
            <a:endParaRPr lang="nb-NO" dirty="0"/>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5915374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r>
              <a:rPr lang="nb-NO"/>
              <a:t>Ikke oppdatert med 2024-tall</a:t>
            </a:r>
            <a:endParaRPr lang="nb-NO" dirty="0"/>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4486455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r>
              <a:rPr lang="nb-NO"/>
              <a:t>Ikke oppdatert med 2024-tall</a:t>
            </a:r>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endParaRPr lang="nb-NO" dirty="0"/>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dirty="0"/>
              <a:t>Klikk for å redigere tittelen</a:t>
            </a:r>
          </a:p>
        </p:txBody>
      </p:sp>
    </p:spTree>
    <p:extLst>
      <p:ext uri="{BB962C8B-B14F-4D97-AF65-F5344CB8AC3E}">
        <p14:creationId xmlns:p14="http://schemas.microsoft.com/office/powerpoint/2010/main" val="31566824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r>
              <a:rPr lang="nb-NO"/>
              <a:t>Ikke oppdatert med 2024-tall</a:t>
            </a:r>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endParaRPr lang="nb-NO" dirty="0"/>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dirty="0"/>
              <a:t>Klikk for å redigere tittelen</a:t>
            </a:r>
          </a:p>
        </p:txBody>
      </p:sp>
    </p:spTree>
    <p:extLst>
      <p:ext uri="{BB962C8B-B14F-4D97-AF65-F5344CB8AC3E}">
        <p14:creationId xmlns:p14="http://schemas.microsoft.com/office/powerpoint/2010/main" val="22546504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r>
              <a:rPr lang="nb-NO"/>
              <a:t>Ikke oppdatert med 2024-tall</a:t>
            </a:r>
            <a:endParaRPr lang="nb-NO" dirty="0"/>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dirty="0"/>
              <a:t>Klikk for å redigere tittelen</a:t>
            </a:r>
          </a:p>
        </p:txBody>
      </p:sp>
    </p:spTree>
    <p:extLst>
      <p:ext uri="{BB962C8B-B14F-4D97-AF65-F5344CB8AC3E}">
        <p14:creationId xmlns:p14="http://schemas.microsoft.com/office/powerpoint/2010/main" val="1318915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336983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dirty="0"/>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r>
              <a:rPr lang="nb-NO"/>
              <a:t>Ikke oppdatert med 2024-tall</a:t>
            </a:r>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41465809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dirty="0"/>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r>
              <a:rPr lang="nb-NO"/>
              <a:t>Ikke oppdatert med 2024-tall</a:t>
            </a:r>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Tree>
    <p:extLst>
      <p:ext uri="{BB962C8B-B14F-4D97-AF65-F5344CB8AC3E}">
        <p14:creationId xmlns:p14="http://schemas.microsoft.com/office/powerpoint/2010/main" val="36550103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endParaRPr lang="nb-NO" dirty="0"/>
          </a:p>
        </p:txBody>
      </p:sp>
    </p:spTree>
    <p:extLst>
      <p:ext uri="{BB962C8B-B14F-4D97-AF65-F5344CB8AC3E}">
        <p14:creationId xmlns:p14="http://schemas.microsoft.com/office/powerpoint/2010/main" val="23347931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endParaRPr lang="nb-NO" dirty="0"/>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dirty="0"/>
              <a:t>Klikk for å redigere teksten</a:t>
            </a:r>
          </a:p>
        </p:txBody>
      </p:sp>
    </p:spTree>
    <p:extLst>
      <p:ext uri="{BB962C8B-B14F-4D97-AF65-F5344CB8AC3E}">
        <p14:creationId xmlns:p14="http://schemas.microsoft.com/office/powerpoint/2010/main" val="9446439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endParaRPr lang="nb-NO" dirty="0"/>
          </a:p>
        </p:txBody>
      </p:sp>
    </p:spTree>
    <p:extLst>
      <p:ext uri="{BB962C8B-B14F-4D97-AF65-F5344CB8AC3E}">
        <p14:creationId xmlns:p14="http://schemas.microsoft.com/office/powerpoint/2010/main" val="29611186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4496053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dirty="0"/>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2789389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109859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5.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82752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4" r:id="rId6"/>
    <p:sldLayoutId id="2147483655" r:id="rId7"/>
    <p:sldLayoutId id="2147483661" r:id="rId8"/>
    <p:sldLayoutId id="2147483662" r:id="rId9"/>
    <p:sldLayoutId id="2147483667" r:id="rId10"/>
    <p:sldLayoutId id="2147483670" r:id="rId11"/>
    <p:sldLayoutId id="2147483671" r:id="rId12"/>
    <p:sldLayoutId id="2147483663" r:id="rId13"/>
    <p:sldLayoutId id="2147483669" r:id="rId14"/>
    <p:sldLayoutId id="2147483672" r:id="rId15"/>
    <p:sldLayoutId id="2147483673" r:id="rId16"/>
    <p:sldLayoutId id="2147483674" r:id="rId17"/>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7"/>
            <a:ext cx="360040" cy="123111"/>
          </a:xfrm>
          <a:prstGeom prst="rect">
            <a:avLst/>
          </a:prstGeom>
          <a:noFill/>
        </p:spPr>
        <p:txBody>
          <a:bodyPr wrap="square" lIns="0" tIns="0" rIns="0" bIns="0" rtlCol="0">
            <a:spAutoFit/>
          </a:bodyPr>
          <a:lstStyle/>
          <a:p>
            <a:pPr marL="35999"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408805661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hf sldNum="0" hdr="0" ftr="0" dt="0"/>
  <p:txStyles>
    <p:titleStyle>
      <a:lvl1pPr algn="l" defTabSz="914377"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dirty="0"/>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dirty="0"/>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dirty="0">
                <a:solidFill>
                  <a:schemeClr val="accent1"/>
                </a:solidFill>
                <a:latin typeface="Arial" panose="020B0604020202020204" pitchFamily="34" charset="0"/>
                <a:ea typeface="Segoe UI" charset="0"/>
                <a:cs typeface="Arial" panose="020B0604020202020204" pitchFamily="34" charset="0"/>
              </a:rPr>
              <a:t>//</a:t>
            </a:r>
            <a:r>
              <a:rPr lang="nb-NO" sz="800" dirty="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dirty="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386099297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dirty="0"/>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dirty="0"/>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dirty="0">
                <a:solidFill>
                  <a:schemeClr val="accent1"/>
                </a:solidFill>
                <a:latin typeface="Arial" panose="020B0604020202020204" pitchFamily="34" charset="0"/>
                <a:ea typeface="Segoe UI" charset="0"/>
                <a:cs typeface="Arial" panose="020B0604020202020204" pitchFamily="34" charset="0"/>
              </a:rPr>
              <a:t>//</a:t>
            </a:r>
            <a:r>
              <a:rPr lang="nb-NO" sz="800" dirty="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dirty="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05404477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dirty="0"/>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dirty="0"/>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dirty="0">
                <a:solidFill>
                  <a:schemeClr val="accent1"/>
                </a:solidFill>
                <a:latin typeface="Arial" panose="020B0604020202020204" pitchFamily="34" charset="0"/>
                <a:ea typeface="Segoe UI" charset="0"/>
                <a:cs typeface="Arial" panose="020B0604020202020204" pitchFamily="34" charset="0"/>
              </a:rPr>
              <a:t>//</a:t>
            </a:r>
            <a:r>
              <a:rPr lang="nb-NO" sz="800" dirty="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dirty="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nb-NO"/>
              <a:t>Ikke oppdatert med 2024-tall</a:t>
            </a:r>
          </a:p>
        </p:txBody>
      </p:sp>
    </p:spTree>
    <p:extLst>
      <p:ext uri="{BB962C8B-B14F-4D97-AF65-F5344CB8AC3E}">
        <p14:creationId xmlns:p14="http://schemas.microsoft.com/office/powerpoint/2010/main" val="243493762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hf sldNum="0" hd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hyperlink" Target="https://arbeidsplassen.nav.n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8B3E3D1-A64F-6C49-A65E-78234E99BA50}"/>
              </a:ext>
            </a:extLst>
          </p:cNvPr>
          <p:cNvSpPr>
            <a:spLocks noGrp="1"/>
          </p:cNvSpPr>
          <p:nvPr>
            <p:ph type="ctrTitle"/>
          </p:nvPr>
        </p:nvSpPr>
        <p:spPr>
          <a:xfrm>
            <a:off x="222307" y="2351328"/>
            <a:ext cx="7064185" cy="1813465"/>
          </a:xfrm>
        </p:spPr>
        <p:txBody>
          <a:bodyPr>
            <a:noAutofit/>
          </a:bodyPr>
          <a:lstStyle/>
          <a:p>
            <a:r>
              <a:rPr lang="nb-NO" sz="3200" dirty="0"/>
              <a:t>Behovet for arbeidskraft i Nordland</a:t>
            </a:r>
          </a:p>
        </p:txBody>
      </p:sp>
      <p:sp>
        <p:nvSpPr>
          <p:cNvPr id="5" name="Undertittel 4">
            <a:extLst>
              <a:ext uri="{FF2B5EF4-FFF2-40B4-BE49-F238E27FC236}">
                <a16:creationId xmlns:a16="http://schemas.microsoft.com/office/drawing/2014/main" id="{972C9742-7508-1E46-970C-66D5DB19D6F4}"/>
              </a:ext>
            </a:extLst>
          </p:cNvPr>
          <p:cNvSpPr>
            <a:spLocks noGrp="1"/>
          </p:cNvSpPr>
          <p:nvPr>
            <p:ph type="subTitle" idx="1"/>
          </p:nvPr>
        </p:nvSpPr>
        <p:spPr>
          <a:xfrm>
            <a:off x="222307" y="2491038"/>
            <a:ext cx="5235385" cy="490236"/>
          </a:xfrm>
        </p:spPr>
        <p:txBody>
          <a:bodyPr>
            <a:normAutofit/>
          </a:bodyPr>
          <a:lstStyle/>
          <a:p>
            <a:r>
              <a:rPr lang="nb-NO" sz="1600" dirty="0"/>
              <a:t>21. mai 2025 Brukerutvalget for Nav i Nordland</a:t>
            </a:r>
          </a:p>
        </p:txBody>
      </p:sp>
      <p:pic>
        <p:nvPicPr>
          <p:cNvPr id="10" name="Bilde 9" descr="Et bilde som inneholder klær, person, innendørs, mann&#10;&#10;Automatisk generert beskrivelse">
            <a:extLst>
              <a:ext uri="{FF2B5EF4-FFF2-40B4-BE49-F238E27FC236}">
                <a16:creationId xmlns:a16="http://schemas.microsoft.com/office/drawing/2014/main" id="{92BCC4AC-EECD-D647-B663-7C9A7E50AD6D}"/>
              </a:ext>
            </a:extLst>
          </p:cNvPr>
          <p:cNvPicPr>
            <a:picLocks noChangeAspect="1"/>
          </p:cNvPicPr>
          <p:nvPr/>
        </p:nvPicPr>
        <p:blipFill>
          <a:blip r:embed="rId3"/>
          <a:stretch>
            <a:fillRect/>
          </a:stretch>
        </p:blipFill>
        <p:spPr>
          <a:xfrm>
            <a:off x="7351737" y="0"/>
            <a:ext cx="4832725" cy="6858000"/>
          </a:xfrm>
          <a:prstGeom prst="rect">
            <a:avLst/>
          </a:prstGeom>
        </p:spPr>
      </p:pic>
      <p:sp>
        <p:nvSpPr>
          <p:cNvPr id="11" name="TekstSylinder 10">
            <a:extLst>
              <a:ext uri="{FF2B5EF4-FFF2-40B4-BE49-F238E27FC236}">
                <a16:creationId xmlns:a16="http://schemas.microsoft.com/office/drawing/2014/main" id="{00819CD0-6295-E705-4B08-34C6DFC54D33}"/>
              </a:ext>
            </a:extLst>
          </p:cNvPr>
          <p:cNvSpPr txBox="1"/>
          <p:nvPr/>
        </p:nvSpPr>
        <p:spPr>
          <a:xfrm>
            <a:off x="7286492" y="6640286"/>
            <a:ext cx="829073" cy="261610"/>
          </a:xfrm>
          <a:prstGeom prst="rect">
            <a:avLst/>
          </a:prstGeom>
          <a:noFill/>
        </p:spPr>
        <p:txBody>
          <a:bodyPr wrap="none" rtlCol="0">
            <a:spAutoFit/>
          </a:bodyPr>
          <a:lstStyle/>
          <a:p>
            <a:r>
              <a:rPr lang="nb-NO" sz="1100" dirty="0" err="1">
                <a:solidFill>
                  <a:schemeClr val="bg1"/>
                </a:solidFill>
                <a:latin typeface="Arial" panose="020B0604020202020204" pitchFamily="34" charset="0"/>
                <a:cs typeface="Arial" panose="020B0604020202020204" pitchFamily="34" charset="0"/>
              </a:rPr>
              <a:t>Colourbox</a:t>
            </a:r>
            <a:endParaRPr lang="nb-NO" sz="1100" dirty="0">
              <a:solidFill>
                <a:schemeClr val="bg1"/>
              </a:solidFill>
              <a:latin typeface="Arial" panose="020B0604020202020204" pitchFamily="34" charset="0"/>
              <a:cs typeface="Arial" panose="020B0604020202020204" pitchFamily="34" charset="0"/>
            </a:endParaRPr>
          </a:p>
        </p:txBody>
      </p:sp>
      <p:sp>
        <p:nvSpPr>
          <p:cNvPr id="2" name="TekstSylinder 1">
            <a:extLst>
              <a:ext uri="{FF2B5EF4-FFF2-40B4-BE49-F238E27FC236}">
                <a16:creationId xmlns:a16="http://schemas.microsoft.com/office/drawing/2014/main" id="{459D61C9-ABE4-40E6-6638-2D9CB803250C}"/>
              </a:ext>
            </a:extLst>
          </p:cNvPr>
          <p:cNvSpPr txBox="1"/>
          <p:nvPr/>
        </p:nvSpPr>
        <p:spPr>
          <a:xfrm>
            <a:off x="104404" y="6431004"/>
            <a:ext cx="6810103" cy="338554"/>
          </a:xfrm>
          <a:prstGeom prst="rect">
            <a:avLst/>
          </a:prstGeom>
          <a:noFill/>
        </p:spPr>
        <p:txBody>
          <a:bodyPr wrap="square">
            <a:spAutoFit/>
          </a:bodyPr>
          <a:lstStyle/>
          <a:p>
            <a:r>
              <a:rPr lang="nb-NO" sz="1600" dirty="0">
                <a:solidFill>
                  <a:schemeClr val="bg1"/>
                </a:solidFill>
                <a:latin typeface="Arial" panose="020B0604020202020204" pitchFamily="34" charset="0"/>
                <a:cs typeface="Arial" panose="020B0604020202020204" pitchFamily="34" charset="0"/>
              </a:rPr>
              <a:t>Hilde Myrbakk // Seniorrådgiver statistikk og analyse // Nav Nordland</a:t>
            </a:r>
          </a:p>
        </p:txBody>
      </p:sp>
    </p:spTree>
    <p:extLst>
      <p:ext uri="{BB962C8B-B14F-4D97-AF65-F5344CB8AC3E}">
        <p14:creationId xmlns:p14="http://schemas.microsoft.com/office/powerpoint/2010/main" val="50058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07E41F-8553-42A5-D7E5-66B83E11F5F6}"/>
              </a:ext>
            </a:extLst>
          </p:cNvPr>
          <p:cNvSpPr>
            <a:spLocks noGrp="1"/>
          </p:cNvSpPr>
          <p:nvPr>
            <p:ph type="title"/>
          </p:nvPr>
        </p:nvSpPr>
        <p:spPr>
          <a:xfrm>
            <a:off x="838200" y="134911"/>
            <a:ext cx="10515600" cy="1072080"/>
          </a:xfrm>
        </p:spPr>
        <p:txBody>
          <a:bodyPr/>
          <a:lstStyle/>
          <a:p>
            <a:r>
              <a:rPr lang="nb-NO" dirty="0"/>
              <a:t>Skjevhetene i årets utvalg slo spesielt ut i Nordland</a:t>
            </a:r>
          </a:p>
        </p:txBody>
      </p:sp>
      <p:sp>
        <p:nvSpPr>
          <p:cNvPr id="3" name="Plassholder for innhold 2">
            <a:extLst>
              <a:ext uri="{FF2B5EF4-FFF2-40B4-BE49-F238E27FC236}">
                <a16:creationId xmlns:a16="http://schemas.microsoft.com/office/drawing/2014/main" id="{84D5356E-4D5B-6EAB-682F-861AAEF99AF3}"/>
              </a:ext>
            </a:extLst>
          </p:cNvPr>
          <p:cNvSpPr>
            <a:spLocks noGrp="1"/>
          </p:cNvSpPr>
          <p:nvPr>
            <p:ph idx="1"/>
          </p:nvPr>
        </p:nvSpPr>
        <p:spPr>
          <a:xfrm>
            <a:off x="838200" y="1371601"/>
            <a:ext cx="10515600" cy="5254051"/>
          </a:xfrm>
        </p:spPr>
        <p:txBody>
          <a:bodyPr>
            <a:normAutofit/>
          </a:bodyPr>
          <a:lstStyle/>
          <a:p>
            <a:r>
              <a:rPr lang="nb-NO" dirty="0"/>
              <a:t>En mangel i populasjonsfilen som årets utvalg er plukket fra medførte endret sammensetning av virksomheter i enkelte næringer sammenlignet med i 2024 </a:t>
            </a:r>
          </a:p>
          <a:p>
            <a:endParaRPr lang="nb-NO" dirty="0"/>
          </a:p>
          <a:p>
            <a:r>
              <a:rPr lang="nb-NO" dirty="0"/>
              <a:t>For Nordland slo dette spesielt ut innen næringen helse- og sosialtjenester, men det var også skjevheter i utvalget i næringene undervisning og offentlig administrasjon </a:t>
            </a:r>
          </a:p>
          <a:p>
            <a:pPr marL="0" indent="0">
              <a:buNone/>
            </a:pPr>
            <a:endParaRPr lang="nb-NO" dirty="0"/>
          </a:p>
        </p:txBody>
      </p:sp>
    </p:spTree>
    <p:extLst>
      <p:ext uri="{BB962C8B-B14F-4D97-AF65-F5344CB8AC3E}">
        <p14:creationId xmlns:p14="http://schemas.microsoft.com/office/powerpoint/2010/main" val="2654584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034880-4C9F-7FB6-8D3D-3D67EBE1A510}"/>
              </a:ext>
            </a:extLst>
          </p:cNvPr>
          <p:cNvSpPr>
            <a:spLocks noGrp="1"/>
          </p:cNvSpPr>
          <p:nvPr>
            <p:ph type="title"/>
          </p:nvPr>
        </p:nvSpPr>
        <p:spPr/>
        <p:txBody>
          <a:bodyPr/>
          <a:lstStyle/>
          <a:p>
            <a:r>
              <a:rPr lang="nb-NO" dirty="0"/>
              <a:t>Begrenset presentasjon av årets resultater</a:t>
            </a:r>
          </a:p>
        </p:txBody>
      </p:sp>
      <p:sp>
        <p:nvSpPr>
          <p:cNvPr id="3" name="Plassholder for innhold 2">
            <a:extLst>
              <a:ext uri="{FF2B5EF4-FFF2-40B4-BE49-F238E27FC236}">
                <a16:creationId xmlns:a16="http://schemas.microsoft.com/office/drawing/2014/main" id="{1884805B-9EEA-9373-DC89-1EA7621C49ED}"/>
              </a:ext>
            </a:extLst>
          </p:cNvPr>
          <p:cNvSpPr>
            <a:spLocks noGrp="1"/>
          </p:cNvSpPr>
          <p:nvPr>
            <p:ph idx="1"/>
          </p:nvPr>
        </p:nvSpPr>
        <p:spPr/>
        <p:txBody>
          <a:bodyPr>
            <a:normAutofit/>
          </a:bodyPr>
          <a:lstStyle/>
          <a:p>
            <a:pPr>
              <a:lnSpc>
                <a:spcPct val="107000"/>
              </a:lnSpc>
              <a:spcAft>
                <a:spcPts val="800"/>
              </a:spcAft>
            </a:pPr>
            <a:r>
              <a:rPr lang="nb-NO" sz="1800" dirty="0"/>
              <a:t>Siden det vanligvis er virksomheter innen helse- og sosialtjenester som i størst grad oppgir at de mangler ansatte, er det sannsynlig at skjevheten i utvalget har gitt et for lavt estimat for mangelen på arbeidskraft i Nordland. Det har trolig også betydning for sysselsettingsforventninger og rekrutteringsproblemer i nevnte næringer og for fylket som helhet</a:t>
            </a:r>
          </a:p>
          <a:p>
            <a:pPr>
              <a:lnSpc>
                <a:spcPct val="107000"/>
              </a:lnSpc>
              <a:spcAft>
                <a:spcPts val="800"/>
              </a:spcAft>
            </a:pPr>
            <a:endParaRPr lang="nb-NO" sz="1800" b="1" dirty="0">
              <a:ea typeface="Calibri" panose="020F0502020204030204" pitchFamily="34" charset="0"/>
            </a:endParaRPr>
          </a:p>
          <a:p>
            <a:pPr>
              <a:lnSpc>
                <a:spcPct val="107000"/>
              </a:lnSpc>
              <a:spcAft>
                <a:spcPts val="800"/>
              </a:spcAft>
            </a:pPr>
            <a:r>
              <a:rPr lang="nb-NO" sz="1800" b="1" dirty="0">
                <a:ea typeface="Calibri" panose="020F0502020204030204" pitchFamily="34" charset="0"/>
              </a:rPr>
              <a:t>Med bakgrunn i disse forholdene har Nav Nordland i år valgt å ikke publisere resultater for næringene helse- og sosialtjenester, undervisning og offentlig forvaltning. </a:t>
            </a:r>
          </a:p>
          <a:p>
            <a:pPr>
              <a:lnSpc>
                <a:spcPct val="107000"/>
              </a:lnSpc>
              <a:spcAft>
                <a:spcPts val="800"/>
              </a:spcAft>
            </a:pPr>
            <a:r>
              <a:rPr lang="nb-NO" sz="1800" b="1" dirty="0">
                <a:ea typeface="Calibri" panose="020F0502020204030204" pitchFamily="34" charset="0"/>
              </a:rPr>
              <a:t>Derfor presenterer vi heller ikke samlede tall for Nordland når det gjelder sysselsettingsforventninger, rekrutteringsproblemer og mangel etter yrke og næring. </a:t>
            </a:r>
          </a:p>
          <a:p>
            <a:pPr>
              <a:lnSpc>
                <a:spcPct val="107000"/>
              </a:lnSpc>
              <a:spcAft>
                <a:spcPts val="800"/>
              </a:spcAft>
            </a:pPr>
            <a:r>
              <a:rPr lang="nb-NO" sz="1800" b="1" dirty="0">
                <a:ea typeface="Calibri" panose="020F0502020204030204" pitchFamily="34" charset="0"/>
              </a:rPr>
              <a:t>Av samme årsak blir heller ikke tall for fylkets regioner publisert (Salten, Ofoten, Lofoten, Vesterålen og Helgeland).</a:t>
            </a:r>
            <a:endParaRPr lang="nb-NO" sz="1800" dirty="0">
              <a:ea typeface="Calibri" panose="020F0502020204030204" pitchFamily="34" charset="0"/>
            </a:endParaRPr>
          </a:p>
          <a:p>
            <a:endParaRPr lang="nb-NO" dirty="0"/>
          </a:p>
        </p:txBody>
      </p:sp>
    </p:spTree>
    <p:extLst>
      <p:ext uri="{BB962C8B-B14F-4D97-AF65-F5344CB8AC3E}">
        <p14:creationId xmlns:p14="http://schemas.microsoft.com/office/powerpoint/2010/main" val="1590408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AFD4A56-97F5-3FFB-C12B-DEEDFFF99D5D}"/>
              </a:ext>
            </a:extLst>
          </p:cNvPr>
          <p:cNvPicPr>
            <a:picLocks noChangeAspect="1"/>
          </p:cNvPicPr>
          <p:nvPr/>
        </p:nvPicPr>
        <p:blipFill>
          <a:blip r:embed="rId3" cstate="email">
            <a:extLst>
              <a:ext uri="{28A0092B-C50C-407E-A947-70E740481C1C}">
                <a14:useLocalDpi xmlns:a14="http://schemas.microsoft.com/office/drawing/2010/main"/>
              </a:ext>
            </a:extLst>
          </a:blip>
          <a:srcRect t="-1" b="-1"/>
          <a:stretch/>
        </p:blipFill>
        <p:spPr>
          <a:xfrm>
            <a:off x="6950008" y="966341"/>
            <a:ext cx="4925318" cy="4925318"/>
          </a:xfrm>
          <a:prstGeom prst="ellipse">
            <a:avLst/>
          </a:prstGeom>
          <a:noFill/>
          <a:ln>
            <a:noFill/>
          </a:ln>
          <a:effectLst/>
        </p:spPr>
      </p:pic>
      <p:sp>
        <p:nvSpPr>
          <p:cNvPr id="4" name="Plassholder for tekst 1">
            <a:extLst>
              <a:ext uri="{FF2B5EF4-FFF2-40B4-BE49-F238E27FC236}">
                <a16:creationId xmlns:a16="http://schemas.microsoft.com/office/drawing/2014/main" id="{9BD68C50-2D43-48EB-B373-065F33BAB22D}"/>
              </a:ext>
            </a:extLst>
          </p:cNvPr>
          <p:cNvSpPr>
            <a:spLocks noGrp="1"/>
          </p:cNvSpPr>
          <p:nvPr>
            <p:ph idx="1"/>
          </p:nvPr>
        </p:nvSpPr>
        <p:spPr>
          <a:xfrm>
            <a:off x="316674" y="2122756"/>
            <a:ext cx="6715126" cy="3895795"/>
          </a:xfrm>
        </p:spPr>
        <p:txBody>
          <a:bodyPr>
            <a:normAutofit/>
          </a:bodyPr>
          <a:lstStyle/>
          <a:p>
            <a:pPr>
              <a:spcAft>
                <a:spcPts val="800"/>
              </a:spcAft>
            </a:pPr>
            <a:r>
              <a:rPr lang="nb-NO" dirty="0"/>
              <a:t>Det har vært høy tilgang på ledige stillinger i Nordland over flere år</a:t>
            </a:r>
          </a:p>
          <a:p>
            <a:pPr>
              <a:spcAft>
                <a:spcPts val="800"/>
              </a:spcAft>
            </a:pPr>
            <a:endParaRPr lang="nb-NO" dirty="0"/>
          </a:p>
          <a:p>
            <a:pPr>
              <a:spcAft>
                <a:spcPts val="800"/>
              </a:spcAft>
            </a:pPr>
            <a:r>
              <a:rPr lang="nb-NO" dirty="0"/>
              <a:t>I 2024 ble hele 22 000 stillinger publisert på </a:t>
            </a:r>
            <a:r>
              <a:rPr lang="nb-NO" dirty="0">
                <a:hlinkClick r:id="rId4"/>
              </a:rPr>
              <a:t>arbeidsplassen.no</a:t>
            </a:r>
            <a:endParaRPr lang="nb-NO" dirty="0"/>
          </a:p>
          <a:p>
            <a:pPr>
              <a:spcAft>
                <a:spcPts val="800"/>
              </a:spcAft>
            </a:pPr>
            <a:endParaRPr lang="nb-NO" dirty="0"/>
          </a:p>
          <a:p>
            <a:pPr>
              <a:spcAft>
                <a:spcPts val="800"/>
              </a:spcAft>
            </a:pPr>
            <a:r>
              <a:rPr lang="nb-NO" dirty="0"/>
              <a:t>Hittil i år er det over 10 000 stillinger</a:t>
            </a:r>
          </a:p>
        </p:txBody>
      </p:sp>
      <p:sp>
        <p:nvSpPr>
          <p:cNvPr id="2" name="Tittel 1">
            <a:extLst>
              <a:ext uri="{FF2B5EF4-FFF2-40B4-BE49-F238E27FC236}">
                <a16:creationId xmlns:a16="http://schemas.microsoft.com/office/drawing/2014/main" id="{4F36EB0B-A559-41D1-832D-AAB64A6C777D}"/>
              </a:ext>
            </a:extLst>
          </p:cNvPr>
          <p:cNvSpPr>
            <a:spLocks noGrp="1"/>
          </p:cNvSpPr>
          <p:nvPr>
            <p:ph type="title"/>
          </p:nvPr>
        </p:nvSpPr>
        <p:spPr>
          <a:xfrm>
            <a:off x="406043" y="430300"/>
            <a:ext cx="6842482" cy="1355727"/>
          </a:xfrm>
        </p:spPr>
        <p:txBody>
          <a:bodyPr anchor="ctr">
            <a:normAutofit/>
          </a:bodyPr>
          <a:lstStyle/>
          <a:p>
            <a:r>
              <a:rPr lang="nb-NO" sz="3600" b="1" dirty="0"/>
              <a:t>Stor etterspørsel etter arbeidskraft i Nordland</a:t>
            </a:r>
          </a:p>
        </p:txBody>
      </p:sp>
    </p:spTree>
    <p:extLst>
      <p:ext uri="{BB962C8B-B14F-4D97-AF65-F5344CB8AC3E}">
        <p14:creationId xmlns:p14="http://schemas.microsoft.com/office/powerpoint/2010/main" val="581033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21552-A8B7-EB49-68F5-5EBF9DE1225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960E4F5-DCF0-31E7-DD01-058F9DB54AF8}"/>
              </a:ext>
            </a:extLst>
          </p:cNvPr>
          <p:cNvSpPr>
            <a:spLocks noGrp="1"/>
          </p:cNvSpPr>
          <p:nvPr>
            <p:ph type="title"/>
          </p:nvPr>
        </p:nvSpPr>
        <p:spPr>
          <a:xfrm>
            <a:off x="0" y="0"/>
            <a:ext cx="12192000" cy="1072080"/>
          </a:xfrm>
        </p:spPr>
        <p:txBody>
          <a:bodyPr anchor="ctr">
            <a:normAutofit/>
          </a:bodyPr>
          <a:lstStyle/>
          <a:p>
            <a:pPr algn="ctr"/>
            <a:r>
              <a:rPr lang="nb-NO" b="1" dirty="0"/>
              <a:t>Høyest etterspørsel i næringen helse- og sosialtjenester</a:t>
            </a:r>
          </a:p>
        </p:txBody>
      </p:sp>
      <p:pic>
        <p:nvPicPr>
          <p:cNvPr id="3" name="Bilde 2">
            <a:extLst>
              <a:ext uri="{FF2B5EF4-FFF2-40B4-BE49-F238E27FC236}">
                <a16:creationId xmlns:a16="http://schemas.microsoft.com/office/drawing/2014/main" id="{C963C16F-2718-1BBC-0E62-619399989DB9}"/>
              </a:ext>
            </a:extLst>
          </p:cNvPr>
          <p:cNvPicPr>
            <a:picLocks noChangeAspect="1"/>
          </p:cNvPicPr>
          <p:nvPr/>
        </p:nvPicPr>
        <p:blipFill>
          <a:blip r:embed="rId3" cstate="email">
            <a:extLst>
              <a:ext uri="{28A0092B-C50C-407E-A947-70E740481C1C}">
                <a14:useLocalDpi xmlns:a14="http://schemas.microsoft.com/office/drawing/2010/main"/>
              </a:ext>
            </a:extLst>
          </a:blip>
          <a:stretch/>
        </p:blipFill>
        <p:spPr>
          <a:xfrm>
            <a:off x="447094" y="1372645"/>
            <a:ext cx="5028155" cy="5028155"/>
          </a:xfrm>
          <a:prstGeom prst="flowChartConnector">
            <a:avLst/>
          </a:prstGeom>
          <a:noFill/>
          <a:ln>
            <a:noFill/>
          </a:ln>
          <a:effectLst/>
        </p:spPr>
      </p:pic>
      <p:sp>
        <p:nvSpPr>
          <p:cNvPr id="4" name="Plassholder for tekst 1">
            <a:extLst>
              <a:ext uri="{FF2B5EF4-FFF2-40B4-BE49-F238E27FC236}">
                <a16:creationId xmlns:a16="http://schemas.microsoft.com/office/drawing/2014/main" id="{8A71A9F9-A347-C532-0D8F-078C42CB4AB1}"/>
              </a:ext>
            </a:extLst>
          </p:cNvPr>
          <p:cNvSpPr>
            <a:spLocks noGrp="1"/>
          </p:cNvSpPr>
          <p:nvPr>
            <p:ph sz="half" idx="2"/>
          </p:nvPr>
        </p:nvSpPr>
        <p:spPr>
          <a:xfrm>
            <a:off x="5910146" y="1222269"/>
            <a:ext cx="6083282" cy="2206731"/>
          </a:xfrm>
        </p:spPr>
        <p:txBody>
          <a:bodyPr>
            <a:normAutofit fontScale="85000" lnSpcReduction="10000"/>
          </a:bodyPr>
          <a:lstStyle/>
          <a:p>
            <a:pPr>
              <a:lnSpc>
                <a:spcPct val="110000"/>
              </a:lnSpc>
              <a:spcAft>
                <a:spcPts val="800"/>
              </a:spcAft>
            </a:pPr>
            <a:r>
              <a:rPr lang="nb-NO" dirty="0"/>
              <a:t>Over en fjerdedel av alle utlyste stillinger i Nordland er innen helse- og sosialtjenester</a:t>
            </a:r>
          </a:p>
          <a:p>
            <a:pPr>
              <a:lnSpc>
                <a:spcPct val="100000"/>
              </a:lnSpc>
              <a:spcAft>
                <a:spcPts val="800"/>
              </a:spcAft>
            </a:pPr>
            <a:r>
              <a:rPr lang="nb-NO" dirty="0"/>
              <a:t>Sykepleiere er det mest etterspurte yrket i næringen, etterfulgt av helsefagarbeidere</a:t>
            </a:r>
          </a:p>
        </p:txBody>
      </p:sp>
      <p:graphicFrame>
        <p:nvGraphicFramePr>
          <p:cNvPr id="6" name="Tabell 5">
            <a:extLst>
              <a:ext uri="{FF2B5EF4-FFF2-40B4-BE49-F238E27FC236}">
                <a16:creationId xmlns:a16="http://schemas.microsoft.com/office/drawing/2014/main" id="{F37B5200-66F6-E262-2388-DDA3ACE7F22E}"/>
              </a:ext>
            </a:extLst>
          </p:cNvPr>
          <p:cNvGraphicFramePr>
            <a:graphicFrameLocks noGrp="1"/>
          </p:cNvGraphicFramePr>
          <p:nvPr>
            <p:extLst>
              <p:ext uri="{D42A27DB-BD31-4B8C-83A1-F6EECF244321}">
                <p14:modId xmlns:p14="http://schemas.microsoft.com/office/powerpoint/2010/main" val="3385255017"/>
              </p:ext>
            </p:extLst>
          </p:nvPr>
        </p:nvGraphicFramePr>
        <p:xfrm>
          <a:off x="6024591" y="3429000"/>
          <a:ext cx="5854391" cy="3263761"/>
        </p:xfrm>
        <a:graphic>
          <a:graphicData uri="http://schemas.openxmlformats.org/drawingml/2006/table">
            <a:tbl>
              <a:tblPr bandRow="1">
                <a:tableStyleId>{9D7B26C5-4107-4FEC-AEDC-1716B250A1EF}</a:tableStyleId>
              </a:tblPr>
              <a:tblGrid>
                <a:gridCol w="4100716">
                  <a:extLst>
                    <a:ext uri="{9D8B030D-6E8A-4147-A177-3AD203B41FA5}">
                      <a16:colId xmlns:a16="http://schemas.microsoft.com/office/drawing/2014/main" val="483127969"/>
                    </a:ext>
                  </a:extLst>
                </a:gridCol>
                <a:gridCol w="1753675">
                  <a:extLst>
                    <a:ext uri="{9D8B030D-6E8A-4147-A177-3AD203B41FA5}">
                      <a16:colId xmlns:a16="http://schemas.microsoft.com/office/drawing/2014/main" val="1948934179"/>
                    </a:ext>
                  </a:extLst>
                </a:gridCol>
              </a:tblGrid>
              <a:tr h="455291">
                <a:tc>
                  <a:txBody>
                    <a:bodyPr/>
                    <a:lstStyle/>
                    <a:p>
                      <a:pPr algn="l" fontAlgn="b"/>
                      <a:r>
                        <a:rPr lang="nb-NO" sz="1400" b="1" u="none" strike="noStrike" dirty="0">
                          <a:solidFill>
                            <a:srgbClr val="000000"/>
                          </a:solidFill>
                          <a:effectLst/>
                          <a:latin typeface="Arial" panose="020B0604020202020204" pitchFamily="34" charset="0"/>
                          <a:cs typeface="Arial" panose="020B0604020202020204" pitchFamily="34" charset="0"/>
                        </a:rPr>
                        <a:t>  Topp 10 yrker i utlyste stillinger Nordland 2025</a:t>
                      </a:r>
                      <a:endParaRPr lang="nb-NO" sz="1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nb-NO" sz="1400" b="1" u="none" strike="noStrike" dirty="0">
                          <a:solidFill>
                            <a:schemeClr val="tx1"/>
                          </a:solidFill>
                          <a:effectLst/>
                          <a:latin typeface="Arial" panose="020B0604020202020204" pitchFamily="34" charset="0"/>
                          <a:cs typeface="Arial" panose="020B0604020202020204" pitchFamily="34" charset="0"/>
                        </a:rPr>
                        <a:t>Antall utlyste stillinger</a:t>
                      </a:r>
                      <a:endParaRPr lang="nb-NO" sz="1400" b="1"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772258170"/>
                  </a:ext>
                </a:extLst>
              </a:tr>
              <a:tr h="280847">
                <a:tc>
                  <a:txBody>
                    <a:bodyPr/>
                    <a:lstStyle/>
                    <a:p>
                      <a:pPr algn="l" fontAlgn="b"/>
                      <a:r>
                        <a:rPr lang="nb-NO" sz="1400" b="0" u="none" strike="noStrike" dirty="0">
                          <a:solidFill>
                            <a:srgbClr val="000000"/>
                          </a:solidFill>
                          <a:effectLst/>
                          <a:latin typeface="Arial" panose="020B0604020202020204" pitchFamily="34" charset="0"/>
                          <a:cs typeface="Arial" panose="020B0604020202020204" pitchFamily="34" charset="0"/>
                        </a:rPr>
                        <a:t>  Sykepleiere</a:t>
                      </a:r>
                      <a:endParaRPr lang="nb-NO"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nb-NO" sz="1400" b="0" u="none" strike="noStrike" dirty="0">
                          <a:solidFill>
                            <a:srgbClr val="2D2926"/>
                          </a:solidFill>
                          <a:effectLst/>
                          <a:latin typeface="Arial" panose="020B0604020202020204" pitchFamily="34" charset="0"/>
                          <a:cs typeface="Arial" panose="020B0604020202020204" pitchFamily="34" charset="0"/>
                        </a:rPr>
                        <a:t>926</a:t>
                      </a:r>
                      <a:endParaRPr lang="nb-NO" sz="1400" b="0" i="0" u="none" strike="noStrike" dirty="0">
                        <a:solidFill>
                          <a:srgbClr val="2D2926"/>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571203440"/>
                  </a:ext>
                </a:extLst>
              </a:tr>
              <a:tr h="280847">
                <a:tc>
                  <a:txBody>
                    <a:bodyPr/>
                    <a:lstStyle/>
                    <a:p>
                      <a:pPr algn="l" fontAlgn="b"/>
                      <a:r>
                        <a:rPr lang="nb-NO" sz="1400" b="0" u="none" strike="noStrike" dirty="0">
                          <a:solidFill>
                            <a:srgbClr val="000000"/>
                          </a:solidFill>
                          <a:effectLst/>
                          <a:latin typeface="Arial" panose="020B0604020202020204" pitchFamily="34" charset="0"/>
                          <a:cs typeface="Arial" panose="020B0604020202020204" pitchFamily="34" charset="0"/>
                        </a:rPr>
                        <a:t>  Butikkmedarbeidere</a:t>
                      </a:r>
                      <a:endParaRPr lang="nb-NO"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solidFill>
                      <a:schemeClr val="bg2">
                        <a:lumMod val="90000"/>
                        <a:alpha val="20000"/>
                      </a:schemeClr>
                    </a:solidFill>
                  </a:tcPr>
                </a:tc>
                <a:tc>
                  <a:txBody>
                    <a:bodyPr/>
                    <a:lstStyle/>
                    <a:p>
                      <a:pPr algn="ctr" fontAlgn="b"/>
                      <a:r>
                        <a:rPr lang="nb-NO" sz="1400" b="0" u="none" strike="noStrike" dirty="0">
                          <a:solidFill>
                            <a:srgbClr val="2D2926"/>
                          </a:solidFill>
                          <a:effectLst/>
                          <a:latin typeface="Arial" panose="020B0604020202020204" pitchFamily="34" charset="0"/>
                          <a:cs typeface="Arial" panose="020B0604020202020204" pitchFamily="34" charset="0"/>
                        </a:rPr>
                        <a:t>922</a:t>
                      </a:r>
                      <a:endParaRPr lang="nb-NO" sz="1400" b="0" i="0" u="none" strike="noStrike" dirty="0">
                        <a:solidFill>
                          <a:srgbClr val="2D2926"/>
                        </a:solidFill>
                        <a:effectLst/>
                        <a:latin typeface="Arial" panose="020B0604020202020204" pitchFamily="34" charset="0"/>
                        <a:cs typeface="Arial" panose="020B0604020202020204" pitchFamily="34" charset="0"/>
                      </a:endParaRPr>
                    </a:p>
                  </a:txBody>
                  <a:tcPr marL="7620" marR="7620" marT="7620" marB="0" anchor="ctr">
                    <a:solidFill>
                      <a:schemeClr val="bg2">
                        <a:lumMod val="90000"/>
                        <a:alpha val="20000"/>
                      </a:schemeClr>
                    </a:solidFill>
                  </a:tcPr>
                </a:tc>
                <a:extLst>
                  <a:ext uri="{0D108BD9-81ED-4DB2-BD59-A6C34878D82A}">
                    <a16:rowId xmlns:a16="http://schemas.microsoft.com/office/drawing/2014/main" val="489847071"/>
                  </a:ext>
                </a:extLst>
              </a:tr>
              <a:tr h="280847">
                <a:tc>
                  <a:txBody>
                    <a:bodyPr/>
                    <a:lstStyle/>
                    <a:p>
                      <a:pPr algn="l" fontAlgn="b"/>
                      <a:r>
                        <a:rPr lang="nb-NO" sz="1400" b="0" u="none" strike="noStrike" dirty="0">
                          <a:solidFill>
                            <a:srgbClr val="000000"/>
                          </a:solidFill>
                          <a:effectLst/>
                          <a:latin typeface="Arial" panose="020B0604020202020204" pitchFamily="34" charset="0"/>
                          <a:cs typeface="Arial" panose="020B0604020202020204" pitchFamily="34" charset="0"/>
                        </a:rPr>
                        <a:t>  Helsefagarbeidere</a:t>
                      </a:r>
                      <a:endParaRPr lang="nb-NO"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nb-NO" sz="1400" b="0" u="none" strike="noStrike" dirty="0">
                          <a:solidFill>
                            <a:srgbClr val="2D2926"/>
                          </a:solidFill>
                          <a:effectLst/>
                          <a:latin typeface="Arial" panose="020B0604020202020204" pitchFamily="34" charset="0"/>
                          <a:cs typeface="Arial" panose="020B0604020202020204" pitchFamily="34" charset="0"/>
                        </a:rPr>
                        <a:t>691</a:t>
                      </a:r>
                      <a:endParaRPr lang="nb-NO" sz="1400" b="0" i="0" u="none" strike="noStrike" dirty="0">
                        <a:solidFill>
                          <a:srgbClr val="2D2926"/>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4005751036"/>
                  </a:ext>
                </a:extLst>
              </a:tr>
              <a:tr h="280847">
                <a:tc>
                  <a:txBody>
                    <a:bodyPr/>
                    <a:lstStyle/>
                    <a:p>
                      <a:pPr algn="l" fontAlgn="b"/>
                      <a:r>
                        <a:rPr lang="nb-NO" sz="1400" b="0" u="none" strike="noStrike" dirty="0">
                          <a:solidFill>
                            <a:srgbClr val="000000"/>
                          </a:solidFill>
                          <a:effectLst/>
                          <a:latin typeface="Arial" panose="020B0604020202020204" pitchFamily="34" charset="0"/>
                          <a:cs typeface="Arial" panose="020B0604020202020204" pitchFamily="34" charset="0"/>
                        </a:rPr>
                        <a:t>  Barnehage- og skolefritidsassistenter mv.</a:t>
                      </a:r>
                      <a:endParaRPr lang="nb-NO"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solidFill>
                      <a:schemeClr val="bg2">
                        <a:lumMod val="90000"/>
                        <a:alpha val="20000"/>
                      </a:schemeClr>
                    </a:solidFill>
                  </a:tcPr>
                </a:tc>
                <a:tc>
                  <a:txBody>
                    <a:bodyPr/>
                    <a:lstStyle/>
                    <a:p>
                      <a:pPr algn="ctr" fontAlgn="b"/>
                      <a:r>
                        <a:rPr lang="nb-NO" sz="1400" b="0" u="none" strike="noStrike" dirty="0">
                          <a:solidFill>
                            <a:srgbClr val="2D2926"/>
                          </a:solidFill>
                          <a:effectLst/>
                          <a:latin typeface="Arial" panose="020B0604020202020204" pitchFamily="34" charset="0"/>
                          <a:cs typeface="Arial" panose="020B0604020202020204" pitchFamily="34" charset="0"/>
                        </a:rPr>
                        <a:t>691</a:t>
                      </a:r>
                      <a:endParaRPr lang="nb-NO" sz="1400" b="0" i="0" u="none" strike="noStrike" dirty="0">
                        <a:solidFill>
                          <a:srgbClr val="2D2926"/>
                        </a:solidFill>
                        <a:effectLst/>
                        <a:latin typeface="Arial" panose="020B0604020202020204" pitchFamily="34" charset="0"/>
                        <a:cs typeface="Arial" panose="020B0604020202020204" pitchFamily="34" charset="0"/>
                      </a:endParaRPr>
                    </a:p>
                  </a:txBody>
                  <a:tcPr marL="7620" marR="7620" marT="7620" marB="0" anchor="ctr">
                    <a:solidFill>
                      <a:schemeClr val="bg2">
                        <a:lumMod val="90000"/>
                        <a:alpha val="20000"/>
                      </a:schemeClr>
                    </a:solidFill>
                  </a:tcPr>
                </a:tc>
                <a:extLst>
                  <a:ext uri="{0D108BD9-81ED-4DB2-BD59-A6C34878D82A}">
                    <a16:rowId xmlns:a16="http://schemas.microsoft.com/office/drawing/2014/main" val="3655133796"/>
                  </a:ext>
                </a:extLst>
              </a:tr>
              <a:tr h="280847">
                <a:tc>
                  <a:txBody>
                    <a:bodyPr/>
                    <a:lstStyle/>
                    <a:p>
                      <a:pPr algn="l" fontAlgn="b"/>
                      <a:r>
                        <a:rPr lang="nb-NO" sz="1400" b="0" u="none" strike="noStrike" dirty="0">
                          <a:solidFill>
                            <a:srgbClr val="000000"/>
                          </a:solidFill>
                          <a:effectLst/>
                          <a:latin typeface="Arial" panose="020B0604020202020204" pitchFamily="34" charset="0"/>
                          <a:cs typeface="Arial" panose="020B0604020202020204" pitchFamily="34" charset="0"/>
                        </a:rPr>
                        <a:t>  Renholdere i bedrifter</a:t>
                      </a:r>
                      <a:endParaRPr lang="nb-NO"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nb-NO" sz="1400" b="0" u="none" strike="noStrike" dirty="0">
                          <a:solidFill>
                            <a:srgbClr val="2D2926"/>
                          </a:solidFill>
                          <a:effectLst/>
                          <a:latin typeface="Arial" panose="020B0604020202020204" pitchFamily="34" charset="0"/>
                          <a:cs typeface="Arial" panose="020B0604020202020204" pitchFamily="34" charset="0"/>
                        </a:rPr>
                        <a:t>289</a:t>
                      </a:r>
                      <a:endParaRPr lang="nb-NO" sz="1400" b="0" i="0" u="none" strike="noStrike" dirty="0">
                        <a:solidFill>
                          <a:srgbClr val="2D2926"/>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451731698"/>
                  </a:ext>
                </a:extLst>
              </a:tr>
              <a:tr h="280847">
                <a:tc>
                  <a:txBody>
                    <a:bodyPr/>
                    <a:lstStyle/>
                    <a:p>
                      <a:pPr algn="l" fontAlgn="b"/>
                      <a:r>
                        <a:rPr lang="nb-NO" sz="1400" b="0" u="none" strike="noStrike" dirty="0">
                          <a:solidFill>
                            <a:srgbClr val="000000"/>
                          </a:solidFill>
                          <a:effectLst/>
                          <a:latin typeface="Arial" panose="020B0604020202020204" pitchFamily="34" charset="0"/>
                          <a:cs typeface="Arial" panose="020B0604020202020204" pitchFamily="34" charset="0"/>
                        </a:rPr>
                        <a:t>  Grunnskolelærere</a:t>
                      </a:r>
                      <a:endParaRPr lang="nb-NO"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solidFill>
                      <a:schemeClr val="bg2">
                        <a:lumMod val="90000"/>
                        <a:alpha val="20000"/>
                      </a:schemeClr>
                    </a:solidFill>
                  </a:tcPr>
                </a:tc>
                <a:tc>
                  <a:txBody>
                    <a:bodyPr/>
                    <a:lstStyle/>
                    <a:p>
                      <a:pPr algn="ctr" fontAlgn="b"/>
                      <a:r>
                        <a:rPr lang="nb-NO" sz="1400" b="0" u="none" strike="noStrike" dirty="0">
                          <a:solidFill>
                            <a:srgbClr val="2D2926"/>
                          </a:solidFill>
                          <a:effectLst/>
                          <a:latin typeface="Arial" panose="020B0604020202020204" pitchFamily="34" charset="0"/>
                          <a:cs typeface="Arial" panose="020B0604020202020204" pitchFamily="34" charset="0"/>
                        </a:rPr>
                        <a:t>273</a:t>
                      </a:r>
                      <a:endParaRPr lang="nb-NO" sz="1400" b="0" i="0" u="none" strike="noStrike" dirty="0">
                        <a:solidFill>
                          <a:srgbClr val="2D2926"/>
                        </a:solidFill>
                        <a:effectLst/>
                        <a:latin typeface="Arial" panose="020B0604020202020204" pitchFamily="34" charset="0"/>
                        <a:cs typeface="Arial" panose="020B0604020202020204" pitchFamily="34" charset="0"/>
                      </a:endParaRPr>
                    </a:p>
                  </a:txBody>
                  <a:tcPr marL="7620" marR="7620" marT="7620" marB="0" anchor="ctr">
                    <a:solidFill>
                      <a:schemeClr val="bg2">
                        <a:lumMod val="90000"/>
                        <a:alpha val="20000"/>
                      </a:schemeClr>
                    </a:solidFill>
                  </a:tcPr>
                </a:tc>
                <a:extLst>
                  <a:ext uri="{0D108BD9-81ED-4DB2-BD59-A6C34878D82A}">
                    <a16:rowId xmlns:a16="http://schemas.microsoft.com/office/drawing/2014/main" val="1428498625"/>
                  </a:ext>
                </a:extLst>
              </a:tr>
              <a:tr h="280847">
                <a:tc>
                  <a:txBody>
                    <a:bodyPr/>
                    <a:lstStyle/>
                    <a:p>
                      <a:pPr algn="l" fontAlgn="b"/>
                      <a:r>
                        <a:rPr lang="nb-NO" sz="1400" b="0" u="none" strike="noStrike" dirty="0">
                          <a:solidFill>
                            <a:srgbClr val="000000"/>
                          </a:solidFill>
                          <a:effectLst/>
                          <a:latin typeface="Arial" panose="020B0604020202020204" pitchFamily="34" charset="0"/>
                          <a:cs typeface="Arial" panose="020B0604020202020204" pitchFamily="34" charset="0"/>
                        </a:rPr>
                        <a:t>  Hjemmehjelper</a:t>
                      </a:r>
                      <a:endParaRPr lang="nb-NO"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nb-NO" sz="1400" b="0" u="none" strike="noStrike" dirty="0">
                          <a:solidFill>
                            <a:srgbClr val="2D2926"/>
                          </a:solidFill>
                          <a:effectLst/>
                          <a:latin typeface="Arial" panose="020B0604020202020204" pitchFamily="34" charset="0"/>
                          <a:cs typeface="Arial" panose="020B0604020202020204" pitchFamily="34" charset="0"/>
                        </a:rPr>
                        <a:t>236</a:t>
                      </a:r>
                      <a:endParaRPr lang="nb-NO" sz="1400" b="0" i="0" u="none" strike="noStrike" dirty="0">
                        <a:solidFill>
                          <a:srgbClr val="2D2926"/>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51485979"/>
                  </a:ext>
                </a:extLst>
              </a:tr>
              <a:tr h="280847">
                <a:tc>
                  <a:txBody>
                    <a:bodyPr/>
                    <a:lstStyle/>
                    <a:p>
                      <a:pPr algn="l" fontAlgn="b"/>
                      <a:r>
                        <a:rPr lang="nb-NO" sz="1400" b="0" u="none" strike="noStrike" dirty="0">
                          <a:solidFill>
                            <a:srgbClr val="000000"/>
                          </a:solidFill>
                          <a:effectLst/>
                          <a:latin typeface="Arial" panose="020B0604020202020204" pitchFamily="34" charset="0"/>
                          <a:cs typeface="Arial" panose="020B0604020202020204" pitchFamily="34" charset="0"/>
                        </a:rPr>
                        <a:t>  Miljøarbeidere innen sosiale fagfelt</a:t>
                      </a:r>
                      <a:endParaRPr lang="nb-NO"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solidFill>
                      <a:schemeClr val="bg2">
                        <a:lumMod val="90000"/>
                        <a:alpha val="20000"/>
                      </a:schemeClr>
                    </a:solidFill>
                  </a:tcPr>
                </a:tc>
                <a:tc>
                  <a:txBody>
                    <a:bodyPr/>
                    <a:lstStyle/>
                    <a:p>
                      <a:pPr algn="ctr" fontAlgn="b"/>
                      <a:r>
                        <a:rPr lang="nb-NO" sz="1400" b="0" u="none" strike="noStrike" dirty="0">
                          <a:solidFill>
                            <a:srgbClr val="2D2926"/>
                          </a:solidFill>
                          <a:effectLst/>
                          <a:latin typeface="Arial" panose="020B0604020202020204" pitchFamily="34" charset="0"/>
                          <a:cs typeface="Arial" panose="020B0604020202020204" pitchFamily="34" charset="0"/>
                        </a:rPr>
                        <a:t>233</a:t>
                      </a:r>
                      <a:endParaRPr lang="nb-NO" sz="1400" b="0" i="0" u="none" strike="noStrike" dirty="0">
                        <a:solidFill>
                          <a:srgbClr val="2D2926"/>
                        </a:solidFill>
                        <a:effectLst/>
                        <a:latin typeface="Arial" panose="020B0604020202020204" pitchFamily="34" charset="0"/>
                        <a:cs typeface="Arial" panose="020B0604020202020204" pitchFamily="34" charset="0"/>
                      </a:endParaRPr>
                    </a:p>
                  </a:txBody>
                  <a:tcPr marL="7620" marR="7620" marT="7620" marB="0" anchor="ctr">
                    <a:solidFill>
                      <a:schemeClr val="bg2">
                        <a:lumMod val="90000"/>
                        <a:alpha val="20000"/>
                      </a:schemeClr>
                    </a:solidFill>
                  </a:tcPr>
                </a:tc>
                <a:extLst>
                  <a:ext uri="{0D108BD9-81ED-4DB2-BD59-A6C34878D82A}">
                    <a16:rowId xmlns:a16="http://schemas.microsoft.com/office/drawing/2014/main" val="768844311"/>
                  </a:ext>
                </a:extLst>
              </a:tr>
              <a:tr h="280847">
                <a:tc>
                  <a:txBody>
                    <a:bodyPr/>
                    <a:lstStyle/>
                    <a:p>
                      <a:pPr algn="l" fontAlgn="b"/>
                      <a:r>
                        <a:rPr lang="nb-NO" sz="1400" b="0" u="none" strike="noStrike" dirty="0">
                          <a:solidFill>
                            <a:srgbClr val="000000"/>
                          </a:solidFill>
                          <a:effectLst/>
                          <a:latin typeface="Arial" panose="020B0604020202020204" pitchFamily="34" charset="0"/>
                          <a:cs typeface="Arial" panose="020B0604020202020204" pitchFamily="34" charset="0"/>
                        </a:rPr>
                        <a:t>  Andre pleiemedarbeidere</a:t>
                      </a:r>
                      <a:endParaRPr lang="nb-NO"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nb-NO" sz="1400" b="0" u="none" strike="noStrike" dirty="0">
                          <a:solidFill>
                            <a:srgbClr val="2D2926"/>
                          </a:solidFill>
                          <a:effectLst/>
                          <a:latin typeface="Arial" panose="020B0604020202020204" pitchFamily="34" charset="0"/>
                          <a:cs typeface="Arial" panose="020B0604020202020204" pitchFamily="34" charset="0"/>
                        </a:rPr>
                        <a:t>222</a:t>
                      </a:r>
                      <a:endParaRPr lang="nb-NO" sz="1400" b="0" i="0" u="none" strike="noStrike" dirty="0">
                        <a:solidFill>
                          <a:srgbClr val="2D2926"/>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694359404"/>
                  </a:ext>
                </a:extLst>
              </a:tr>
              <a:tr h="280847">
                <a:tc>
                  <a:txBody>
                    <a:bodyPr/>
                    <a:lstStyle/>
                    <a:p>
                      <a:pPr algn="l" fontAlgn="b"/>
                      <a:r>
                        <a:rPr lang="nb-NO" sz="1400" b="0" u="none" strike="noStrike" dirty="0">
                          <a:solidFill>
                            <a:srgbClr val="000000"/>
                          </a:solidFill>
                          <a:effectLst/>
                          <a:latin typeface="Arial" panose="020B0604020202020204" pitchFamily="34" charset="0"/>
                          <a:cs typeface="Arial" panose="020B0604020202020204" pitchFamily="34" charset="0"/>
                        </a:rPr>
                        <a:t>  Servitører</a:t>
                      </a:r>
                      <a:endParaRPr lang="nb-NO"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solidFill>
                      <a:schemeClr val="bg2">
                        <a:lumMod val="90000"/>
                        <a:alpha val="20000"/>
                      </a:schemeClr>
                    </a:solidFill>
                  </a:tcPr>
                </a:tc>
                <a:tc>
                  <a:txBody>
                    <a:bodyPr/>
                    <a:lstStyle/>
                    <a:p>
                      <a:pPr algn="ctr" fontAlgn="b"/>
                      <a:r>
                        <a:rPr lang="nb-NO" sz="1400" b="0" u="none" strike="noStrike" dirty="0">
                          <a:solidFill>
                            <a:srgbClr val="2D2926"/>
                          </a:solidFill>
                          <a:effectLst/>
                          <a:latin typeface="Arial" panose="020B0604020202020204" pitchFamily="34" charset="0"/>
                          <a:cs typeface="Arial" panose="020B0604020202020204" pitchFamily="34" charset="0"/>
                        </a:rPr>
                        <a:t>216</a:t>
                      </a:r>
                      <a:endParaRPr lang="nb-NO" sz="1400" b="0" i="0" u="none" strike="noStrike" dirty="0">
                        <a:solidFill>
                          <a:srgbClr val="2D2926"/>
                        </a:solidFill>
                        <a:effectLst/>
                        <a:latin typeface="Arial" panose="020B0604020202020204" pitchFamily="34" charset="0"/>
                        <a:cs typeface="Arial" panose="020B0604020202020204" pitchFamily="34" charset="0"/>
                      </a:endParaRPr>
                    </a:p>
                  </a:txBody>
                  <a:tcPr marL="7620" marR="7620" marT="7620" marB="0" anchor="ctr">
                    <a:solidFill>
                      <a:schemeClr val="bg2">
                        <a:lumMod val="90000"/>
                        <a:alpha val="20000"/>
                      </a:schemeClr>
                    </a:solidFill>
                  </a:tcPr>
                </a:tc>
                <a:extLst>
                  <a:ext uri="{0D108BD9-81ED-4DB2-BD59-A6C34878D82A}">
                    <a16:rowId xmlns:a16="http://schemas.microsoft.com/office/drawing/2014/main" val="4034143238"/>
                  </a:ext>
                </a:extLst>
              </a:tr>
            </a:tbl>
          </a:graphicData>
        </a:graphic>
      </p:graphicFrame>
    </p:spTree>
    <p:extLst>
      <p:ext uri="{BB962C8B-B14F-4D97-AF65-F5344CB8AC3E}">
        <p14:creationId xmlns:p14="http://schemas.microsoft.com/office/powerpoint/2010/main" val="3254422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3808B0-5C0B-7B7B-A719-33DBDE807789}"/>
              </a:ext>
            </a:extLst>
          </p:cNvPr>
          <p:cNvSpPr>
            <a:spLocks noGrp="1"/>
          </p:cNvSpPr>
          <p:nvPr>
            <p:ph type="title"/>
          </p:nvPr>
        </p:nvSpPr>
        <p:spPr>
          <a:xfrm>
            <a:off x="7019768" y="1162938"/>
            <a:ext cx="5017334" cy="806879"/>
          </a:xfrm>
        </p:spPr>
        <p:txBody>
          <a:bodyPr>
            <a:noAutofit/>
          </a:bodyPr>
          <a:lstStyle/>
          <a:p>
            <a:r>
              <a:rPr lang="nb-NO" dirty="0"/>
              <a:t>Mange Nordlands-virksomheter har mislyktes med rekrutteringen</a:t>
            </a:r>
          </a:p>
        </p:txBody>
      </p:sp>
      <p:pic>
        <p:nvPicPr>
          <p:cNvPr id="6" name="Bilde 5" descr="Et bilde som inneholder klær, person, Metallbearbeiding, mann&#10;&#10;KI-generert innhold kan være feil.">
            <a:extLst>
              <a:ext uri="{FF2B5EF4-FFF2-40B4-BE49-F238E27FC236}">
                <a16:creationId xmlns:a16="http://schemas.microsoft.com/office/drawing/2014/main" id="{157AD4EB-EF3A-3F51-F33E-DF4FFC3E1606}"/>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6220917" y="2560402"/>
            <a:ext cx="5513257" cy="3675505"/>
          </a:xfrm>
          <a:prstGeom prst="ellipse">
            <a:avLst/>
          </a:prstGeom>
          <a:ln>
            <a:noFill/>
          </a:ln>
          <a:effectLst>
            <a:softEdge rad="112500"/>
          </a:effectLst>
        </p:spPr>
      </p:pic>
      <p:sp>
        <p:nvSpPr>
          <p:cNvPr id="7" name="Tittel 1">
            <a:extLst>
              <a:ext uri="{FF2B5EF4-FFF2-40B4-BE49-F238E27FC236}">
                <a16:creationId xmlns:a16="http://schemas.microsoft.com/office/drawing/2014/main" id="{75F00FA9-88A0-4CF1-C85F-F216C9391F6F}"/>
              </a:ext>
            </a:extLst>
          </p:cNvPr>
          <p:cNvSpPr txBox="1">
            <a:spLocks/>
          </p:cNvSpPr>
          <p:nvPr/>
        </p:nvSpPr>
        <p:spPr>
          <a:xfrm>
            <a:off x="883009" y="6353597"/>
            <a:ext cx="4814504" cy="409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defTabSz="914377">
              <a:lnSpc>
                <a:spcPct val="120000"/>
              </a:lnSpc>
              <a:spcBef>
                <a:spcPts val="200"/>
              </a:spcBef>
              <a:defRPr/>
            </a:pPr>
            <a:r>
              <a:rPr lang="nb-NO" sz="1050" dirty="0">
                <a:solidFill>
                  <a:srgbClr val="000000">
                    <a:lumMod val="85000"/>
                    <a:lumOff val="15000"/>
                  </a:srgbClr>
                </a:solidFill>
              </a:rPr>
              <a:t>Kilde: Navs bedriftsundersøkelse </a:t>
            </a:r>
            <a:r>
              <a:rPr lang="nb-NO" sz="1050">
                <a:solidFill>
                  <a:srgbClr val="000000">
                    <a:lumMod val="85000"/>
                    <a:lumOff val="15000"/>
                  </a:srgbClr>
                </a:solidFill>
              </a:rPr>
              <a:t>2025 Nordland </a:t>
            </a:r>
            <a:endParaRPr lang="nb-NO" sz="1050" dirty="0">
              <a:solidFill>
                <a:srgbClr val="000000">
                  <a:lumMod val="85000"/>
                  <a:lumOff val="15000"/>
                </a:srgbClr>
              </a:solidFill>
            </a:endParaRPr>
          </a:p>
        </p:txBody>
      </p:sp>
      <p:pic>
        <p:nvPicPr>
          <p:cNvPr id="4" name="Bilde 3">
            <a:extLst>
              <a:ext uri="{FF2B5EF4-FFF2-40B4-BE49-F238E27FC236}">
                <a16:creationId xmlns:a16="http://schemas.microsoft.com/office/drawing/2014/main" id="{8515FE4D-40FB-2340-6683-944175AD7C75}"/>
              </a:ext>
            </a:extLst>
          </p:cNvPr>
          <p:cNvPicPr>
            <a:picLocks noChangeAspect="1"/>
          </p:cNvPicPr>
          <p:nvPr/>
        </p:nvPicPr>
        <p:blipFill>
          <a:blip r:embed="rId4"/>
          <a:stretch>
            <a:fillRect/>
          </a:stretch>
        </p:blipFill>
        <p:spPr>
          <a:xfrm>
            <a:off x="-134840" y="335012"/>
            <a:ext cx="8224217" cy="6187976"/>
          </a:xfrm>
          <a:prstGeom prst="rect">
            <a:avLst/>
          </a:prstGeom>
        </p:spPr>
      </p:pic>
    </p:spTree>
    <p:extLst>
      <p:ext uri="{BB962C8B-B14F-4D97-AF65-F5344CB8AC3E}">
        <p14:creationId xmlns:p14="http://schemas.microsoft.com/office/powerpoint/2010/main" val="786284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532860C6-C948-4B3F-9C49-FA0024224FCF}"/>
              </a:ext>
            </a:extLst>
          </p:cNvPr>
          <p:cNvSpPr txBox="1">
            <a:spLocks/>
          </p:cNvSpPr>
          <p:nvPr/>
        </p:nvSpPr>
        <p:spPr>
          <a:xfrm>
            <a:off x="228601" y="254836"/>
            <a:ext cx="5867400" cy="1986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defTabSz="914377">
              <a:defRPr/>
            </a:pPr>
            <a:r>
              <a:rPr lang="nb-NO" sz="2400" b="1" dirty="0"/>
              <a:t>Mange virksomheter med alvorlige rekrutteringsproblemer i Nordland gir høy mangel på arbeidskraft i flere næringer</a:t>
            </a:r>
          </a:p>
          <a:p>
            <a:pPr defTabSz="914377">
              <a:defRPr/>
            </a:pPr>
            <a:endParaRPr lang="en-US" sz="1700" i="1" dirty="0">
              <a:solidFill>
                <a:srgbClr val="000000">
                  <a:lumMod val="85000"/>
                  <a:lumOff val="15000"/>
                </a:srgbClr>
              </a:solidFill>
            </a:endParaRPr>
          </a:p>
        </p:txBody>
      </p:sp>
      <p:pic>
        <p:nvPicPr>
          <p:cNvPr id="4" name="Bilde 3">
            <a:extLst>
              <a:ext uri="{FF2B5EF4-FFF2-40B4-BE49-F238E27FC236}">
                <a16:creationId xmlns:a16="http://schemas.microsoft.com/office/drawing/2014/main" id="{A5DEAF1D-FDF2-328B-10EE-2069A6C17E1F}"/>
              </a:ext>
            </a:extLst>
          </p:cNvPr>
          <p:cNvPicPr>
            <a:picLocks noChangeAspect="1"/>
          </p:cNvPicPr>
          <p:nvPr/>
        </p:nvPicPr>
        <p:blipFill>
          <a:blip r:embed="rId3"/>
          <a:srcRect/>
          <a:stretch/>
        </p:blipFill>
        <p:spPr>
          <a:xfrm>
            <a:off x="3809978" y="4947285"/>
            <a:ext cx="914447" cy="1724115"/>
          </a:xfrm>
          <a:prstGeom prst="rect">
            <a:avLst/>
          </a:prstGeom>
        </p:spPr>
      </p:pic>
      <p:graphicFrame>
        <p:nvGraphicFramePr>
          <p:cNvPr id="3" name="Tabell 2">
            <a:extLst>
              <a:ext uri="{FF2B5EF4-FFF2-40B4-BE49-F238E27FC236}">
                <a16:creationId xmlns:a16="http://schemas.microsoft.com/office/drawing/2014/main" id="{4C4DFB62-E884-CC8F-CCC7-83AEDD6BB5A6}"/>
              </a:ext>
            </a:extLst>
          </p:cNvPr>
          <p:cNvGraphicFramePr>
            <a:graphicFrameLocks noGrp="1"/>
          </p:cNvGraphicFramePr>
          <p:nvPr>
            <p:extLst>
              <p:ext uri="{D42A27DB-BD31-4B8C-83A1-F6EECF244321}">
                <p14:modId xmlns:p14="http://schemas.microsoft.com/office/powerpoint/2010/main" val="4084008278"/>
              </p:ext>
            </p:extLst>
          </p:nvPr>
        </p:nvGraphicFramePr>
        <p:xfrm>
          <a:off x="6291370" y="254835"/>
          <a:ext cx="5672030" cy="5756220"/>
        </p:xfrm>
        <a:graphic>
          <a:graphicData uri="http://schemas.openxmlformats.org/drawingml/2006/table">
            <a:tbl>
              <a:tblPr firstRow="1" firstCol="1" bandRow="1"/>
              <a:tblGrid>
                <a:gridCol w="2763581">
                  <a:extLst>
                    <a:ext uri="{9D8B030D-6E8A-4147-A177-3AD203B41FA5}">
                      <a16:colId xmlns:a16="http://schemas.microsoft.com/office/drawing/2014/main" val="1435226751"/>
                    </a:ext>
                  </a:extLst>
                </a:gridCol>
                <a:gridCol w="969483">
                  <a:extLst>
                    <a:ext uri="{9D8B030D-6E8A-4147-A177-3AD203B41FA5}">
                      <a16:colId xmlns:a16="http://schemas.microsoft.com/office/drawing/2014/main" val="2591917812"/>
                    </a:ext>
                  </a:extLst>
                </a:gridCol>
                <a:gridCol w="969483">
                  <a:extLst>
                    <a:ext uri="{9D8B030D-6E8A-4147-A177-3AD203B41FA5}">
                      <a16:colId xmlns:a16="http://schemas.microsoft.com/office/drawing/2014/main" val="1388089443"/>
                    </a:ext>
                  </a:extLst>
                </a:gridCol>
                <a:gridCol w="969483">
                  <a:extLst>
                    <a:ext uri="{9D8B030D-6E8A-4147-A177-3AD203B41FA5}">
                      <a16:colId xmlns:a16="http://schemas.microsoft.com/office/drawing/2014/main" val="1458530313"/>
                    </a:ext>
                  </a:extLst>
                </a:gridCol>
              </a:tblGrid>
              <a:tr h="1137744">
                <a:tc>
                  <a:txBody>
                    <a:bodyPr/>
                    <a:lstStyle/>
                    <a:p>
                      <a:pP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Næring</a:t>
                      </a:r>
                      <a:endParaRPr lang="nb-NO"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Prosent virksomheter med alvorlige rekrutterings-problemer*</a:t>
                      </a:r>
                      <a:endParaRPr lang="nb-NO"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Mangel på arbeidskraft i antall personer**</a:t>
                      </a:r>
                      <a:endParaRPr lang="nb-NO"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Navs stramhets-indikator***</a:t>
                      </a:r>
                      <a:endParaRPr lang="nb-NO"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312502183"/>
                  </a:ext>
                </a:extLst>
              </a:tr>
              <a:tr h="369931">
                <a:tc>
                  <a:txBody>
                    <a:bodyPr/>
                    <a:lstStyle/>
                    <a:p>
                      <a:pPr algn="l" rtl="0" fontAlgn="ctr"/>
                      <a:r>
                        <a:rPr lang="nb-NO" sz="1100" b="1" i="0" u="none" strike="noStrike">
                          <a:solidFill>
                            <a:srgbClr val="000000"/>
                          </a:solidFill>
                          <a:effectLst/>
                          <a:latin typeface="Arial" panose="020B0604020202020204" pitchFamily="34" charset="0"/>
                        </a:rPr>
                        <a:t>Overnattings- og serveringsvirksomhet</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18 %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156</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3,60 %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616133193"/>
                  </a:ext>
                </a:extLst>
              </a:tr>
              <a:tr h="369931">
                <a:tc>
                  <a:txBody>
                    <a:bodyPr/>
                    <a:lstStyle/>
                    <a:p>
                      <a:pPr algn="l" rtl="0" fontAlgn="ctr"/>
                      <a:r>
                        <a:rPr lang="nb-NO" sz="1100" b="1" i="0" u="none" strike="noStrike">
                          <a:solidFill>
                            <a:srgbClr val="000000"/>
                          </a:solidFill>
                          <a:effectLst/>
                          <a:latin typeface="Arial" panose="020B0604020202020204" pitchFamily="34" charset="0"/>
                        </a:rPr>
                        <a:t>Eiendomsdrift, forretningsmessig og faglig tjenesteyting</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18 %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258</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2,80 %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4268329578"/>
                  </a:ext>
                </a:extLst>
              </a:tr>
              <a:tr h="369931">
                <a:tc>
                  <a:txBody>
                    <a:bodyPr/>
                    <a:lstStyle/>
                    <a:p>
                      <a:pPr algn="l" rtl="0" fontAlgn="ctr"/>
                      <a:r>
                        <a:rPr lang="nb-NO" sz="1100" b="1" i="0" u="none" strike="noStrike">
                          <a:solidFill>
                            <a:srgbClr val="000000"/>
                          </a:solidFill>
                          <a:effectLst/>
                          <a:latin typeface="Arial" panose="020B0604020202020204" pitchFamily="34" charset="0"/>
                        </a:rPr>
                        <a:t>Bygge- og anleggsvirksomhet</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20 %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250</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2,30 %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958158069"/>
                  </a:ext>
                </a:extLst>
              </a:tr>
              <a:tr h="369931">
                <a:tc>
                  <a:txBody>
                    <a:bodyPr/>
                    <a:lstStyle/>
                    <a:p>
                      <a:pPr algn="l" rtl="0" fontAlgn="ctr"/>
                      <a:r>
                        <a:rPr lang="nb-NO" sz="1100" b="1" i="0" u="none" strike="noStrike">
                          <a:solidFill>
                            <a:srgbClr val="000000"/>
                          </a:solidFill>
                          <a:effectLst/>
                          <a:latin typeface="Arial" panose="020B0604020202020204" pitchFamily="34" charset="0"/>
                        </a:rPr>
                        <a:t>Varehandel, motorvognreparasjoner</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15 %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254</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1,90 %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1163807902"/>
                  </a:ext>
                </a:extLst>
              </a:tr>
              <a:tr h="369931">
                <a:tc>
                  <a:txBody>
                    <a:bodyPr/>
                    <a:lstStyle/>
                    <a:p>
                      <a:pPr algn="l" rtl="0" fontAlgn="ctr"/>
                      <a:r>
                        <a:rPr lang="nb-NO" sz="1100" b="1" i="0" u="none" strike="noStrike">
                          <a:solidFill>
                            <a:srgbClr val="000000"/>
                          </a:solidFill>
                          <a:effectLst/>
                          <a:latin typeface="Arial" panose="020B0604020202020204" pitchFamily="34" charset="0"/>
                        </a:rPr>
                        <a:t>Finansierings- og forsikringsvirksomhet</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33 %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18</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1,80 %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533529732"/>
                  </a:ext>
                </a:extLst>
              </a:tr>
              <a:tr h="369931">
                <a:tc>
                  <a:txBody>
                    <a:bodyPr/>
                    <a:lstStyle/>
                    <a:p>
                      <a:pPr algn="l" rtl="0" fontAlgn="ctr"/>
                      <a:r>
                        <a:rPr lang="nb-NO" sz="1100" b="1" i="0" u="none" strike="noStrike">
                          <a:solidFill>
                            <a:srgbClr val="000000"/>
                          </a:solidFill>
                          <a:effectLst/>
                          <a:latin typeface="Arial" panose="020B0604020202020204" pitchFamily="34" charset="0"/>
                        </a:rPr>
                        <a:t>Bergverksdrift og utvinning</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25 %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16</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1,70 %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3643745341"/>
                  </a:ext>
                </a:extLst>
              </a:tr>
              <a:tr h="369931">
                <a:tc>
                  <a:txBody>
                    <a:bodyPr/>
                    <a:lstStyle/>
                    <a:p>
                      <a:pPr algn="l" rtl="0" fontAlgn="ctr"/>
                      <a:r>
                        <a:rPr lang="nb-NO" sz="1100" b="1" i="0" u="none" strike="noStrike">
                          <a:solidFill>
                            <a:srgbClr val="000000"/>
                          </a:solidFill>
                          <a:effectLst/>
                          <a:latin typeface="Arial" panose="020B0604020202020204" pitchFamily="34" charset="0"/>
                        </a:rPr>
                        <a:t>Elektrisitet, vann og renovasjon</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24 %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36</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1,60 %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446295707"/>
                  </a:ext>
                </a:extLst>
              </a:tr>
              <a:tr h="369931">
                <a:tc>
                  <a:txBody>
                    <a:bodyPr/>
                    <a:lstStyle/>
                    <a:p>
                      <a:pPr algn="l" rtl="0" fontAlgn="ctr"/>
                      <a:r>
                        <a:rPr lang="nb-NO" sz="1100" b="1" i="0" u="none" strike="noStrike">
                          <a:solidFill>
                            <a:srgbClr val="000000"/>
                          </a:solidFill>
                          <a:effectLst/>
                          <a:latin typeface="Arial" panose="020B0604020202020204" pitchFamily="34" charset="0"/>
                        </a:rPr>
                        <a:t>Personlig tjenesteyting</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10 %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66</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1,60 %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3459156371"/>
                  </a:ext>
                </a:extLst>
              </a:tr>
              <a:tr h="369931">
                <a:tc>
                  <a:txBody>
                    <a:bodyPr/>
                    <a:lstStyle/>
                    <a:p>
                      <a:pPr algn="l" rtl="0" fontAlgn="ctr"/>
                      <a:r>
                        <a:rPr lang="nb-NO" sz="1100" b="1" i="0" u="none" strike="noStrike">
                          <a:solidFill>
                            <a:srgbClr val="000000"/>
                          </a:solidFill>
                          <a:effectLst/>
                          <a:latin typeface="Arial" panose="020B0604020202020204" pitchFamily="34" charset="0"/>
                        </a:rPr>
                        <a:t>Industrien samlet</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24 %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130</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1,30 %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357470102"/>
                  </a:ext>
                </a:extLst>
              </a:tr>
              <a:tr h="369931">
                <a:tc>
                  <a:txBody>
                    <a:bodyPr/>
                    <a:lstStyle/>
                    <a:p>
                      <a:pPr algn="l" rtl="0" fontAlgn="ctr"/>
                      <a:r>
                        <a:rPr lang="nb-NO" sz="1100" b="1" i="0" u="none" strike="noStrike">
                          <a:solidFill>
                            <a:srgbClr val="000000"/>
                          </a:solidFill>
                          <a:effectLst/>
                          <a:latin typeface="Arial" panose="020B0604020202020204" pitchFamily="34" charset="0"/>
                        </a:rPr>
                        <a:t>Transport og lagring</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13 %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93</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1,20 %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3718624459"/>
                  </a:ext>
                </a:extLst>
              </a:tr>
              <a:tr h="549235">
                <a:tc>
                  <a:txBody>
                    <a:bodyPr/>
                    <a:lstStyle/>
                    <a:p>
                      <a:pPr algn="l" rtl="0" fontAlgn="ctr"/>
                      <a:r>
                        <a:rPr lang="nb-NO" sz="1100" b="1" i="0" u="none" strike="noStrike">
                          <a:solidFill>
                            <a:srgbClr val="000000"/>
                          </a:solidFill>
                          <a:effectLst/>
                          <a:latin typeface="Arial" panose="020B0604020202020204" pitchFamily="34" charset="0"/>
                        </a:rPr>
                        <a:t>Informasjon og kommunikasjon</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9 %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13</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rtl="0" fontAlgn="ctr"/>
                      <a:r>
                        <a:rPr lang="nb-NO" sz="1100" b="0" i="0" u="none" strike="noStrike">
                          <a:solidFill>
                            <a:srgbClr val="000000"/>
                          </a:solidFill>
                          <a:effectLst/>
                          <a:latin typeface="Arial" panose="020B0604020202020204" pitchFamily="34" charset="0"/>
                        </a:rPr>
                        <a:t>0,90 %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972176376"/>
                  </a:ext>
                </a:extLst>
              </a:tr>
              <a:tr h="369931">
                <a:tc>
                  <a:txBody>
                    <a:bodyPr/>
                    <a:lstStyle/>
                    <a:p>
                      <a:pPr algn="l" rtl="0" fontAlgn="ctr"/>
                      <a:r>
                        <a:rPr lang="nb-NO" sz="1100" b="1" i="0" u="none" strike="noStrike">
                          <a:solidFill>
                            <a:srgbClr val="000000"/>
                          </a:solidFill>
                          <a:effectLst/>
                          <a:latin typeface="Arial" panose="020B0604020202020204" pitchFamily="34" charset="0"/>
                        </a:rPr>
                        <a:t>Jordbruk, skogbruk og fiske</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3 %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a:solidFill>
                            <a:srgbClr val="000000"/>
                          </a:solidFill>
                          <a:effectLst/>
                          <a:latin typeface="Arial" panose="020B0604020202020204" pitchFamily="34" charset="0"/>
                        </a:rPr>
                        <a:t>14</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rtl="0" fontAlgn="ctr"/>
                      <a:r>
                        <a:rPr lang="nb-NO" sz="1100" b="0" i="0" u="none" strike="noStrike" dirty="0">
                          <a:solidFill>
                            <a:srgbClr val="000000"/>
                          </a:solidFill>
                          <a:effectLst/>
                          <a:latin typeface="Arial" panose="020B0604020202020204" pitchFamily="34" charset="0"/>
                        </a:rPr>
                        <a:t>0,20 %</a:t>
                      </a:r>
                    </a:p>
                  </a:txBody>
                  <a:tcPr marL="7620" marR="7620" marT="762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2448825209"/>
                  </a:ext>
                </a:extLst>
              </a:tr>
            </a:tbl>
          </a:graphicData>
        </a:graphic>
      </p:graphicFrame>
      <p:sp>
        <p:nvSpPr>
          <p:cNvPr id="5" name="Tittel 1">
            <a:extLst>
              <a:ext uri="{FF2B5EF4-FFF2-40B4-BE49-F238E27FC236}">
                <a16:creationId xmlns:a16="http://schemas.microsoft.com/office/drawing/2014/main" id="{258E8CFD-3C78-FA5E-2017-E8F504729496}"/>
              </a:ext>
            </a:extLst>
          </p:cNvPr>
          <p:cNvSpPr txBox="1">
            <a:spLocks/>
          </p:cNvSpPr>
          <p:nvPr/>
        </p:nvSpPr>
        <p:spPr>
          <a:xfrm>
            <a:off x="6291371" y="6011056"/>
            <a:ext cx="5672031" cy="84694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defTabSz="914377">
              <a:lnSpc>
                <a:spcPct val="120000"/>
              </a:lnSpc>
              <a:spcBef>
                <a:spcPts val="200"/>
              </a:spcBef>
              <a:defRPr/>
            </a:pPr>
            <a:r>
              <a:rPr lang="nb-NO" sz="900" b="1" dirty="0">
                <a:solidFill>
                  <a:srgbClr val="000000">
                    <a:lumMod val="85000"/>
                    <a:lumOff val="15000"/>
                  </a:srgbClr>
                </a:solidFill>
              </a:rPr>
              <a:t>* Alvorlige rekrutteringsproblemer: </a:t>
            </a:r>
            <a:r>
              <a:rPr lang="nb-NO" sz="900" dirty="0">
                <a:solidFill>
                  <a:srgbClr val="000000">
                    <a:lumMod val="85000"/>
                    <a:lumOff val="15000"/>
                  </a:srgbClr>
                </a:solidFill>
              </a:rPr>
              <a:t>virksomheter som har mislyktes med rekrutteringer </a:t>
            </a:r>
            <a:r>
              <a:rPr lang="nb-NO" sz="900" dirty="0" err="1">
                <a:solidFill>
                  <a:srgbClr val="000000">
                    <a:lumMod val="85000"/>
                    <a:lumOff val="15000"/>
                  </a:srgbClr>
                </a:solidFill>
              </a:rPr>
              <a:t>pga</a:t>
            </a:r>
            <a:r>
              <a:rPr lang="nb-NO" sz="900" dirty="0">
                <a:solidFill>
                  <a:srgbClr val="000000">
                    <a:lumMod val="85000"/>
                    <a:lumOff val="15000"/>
                  </a:srgbClr>
                </a:solidFill>
              </a:rPr>
              <a:t> ingen eller for få kvalifiserte søkere </a:t>
            </a:r>
          </a:p>
          <a:p>
            <a:pPr defTabSz="914377">
              <a:lnSpc>
                <a:spcPct val="120000"/>
              </a:lnSpc>
              <a:spcBef>
                <a:spcPts val="200"/>
              </a:spcBef>
              <a:defRPr/>
            </a:pPr>
            <a:r>
              <a:rPr lang="nb-NO" sz="900" b="1" i="1" dirty="0">
                <a:solidFill>
                  <a:srgbClr val="000000">
                    <a:lumMod val="85000"/>
                    <a:lumOff val="15000"/>
                  </a:srgbClr>
                </a:solidFill>
              </a:rPr>
              <a:t>** </a:t>
            </a:r>
            <a:r>
              <a:rPr lang="nb-NO" sz="900" b="1" dirty="0">
                <a:solidFill>
                  <a:srgbClr val="000000">
                    <a:lumMod val="85000"/>
                    <a:lumOff val="15000"/>
                  </a:srgbClr>
                </a:solidFill>
              </a:rPr>
              <a:t>Mangel på arbeidskraft i antall personer:</a:t>
            </a:r>
            <a:r>
              <a:rPr lang="nb-NO" sz="900" dirty="0">
                <a:solidFill>
                  <a:srgbClr val="000000">
                    <a:lumMod val="85000"/>
                    <a:lumOff val="15000"/>
                  </a:srgbClr>
                </a:solidFill>
              </a:rPr>
              <a:t> Virksomheter med alvorlige rekrutteringsproblemer oppgir antall stillinger dette gjelder</a:t>
            </a:r>
          </a:p>
          <a:p>
            <a:pPr defTabSz="914377">
              <a:lnSpc>
                <a:spcPct val="120000"/>
              </a:lnSpc>
              <a:spcBef>
                <a:spcPts val="200"/>
              </a:spcBef>
              <a:defRPr/>
            </a:pPr>
            <a:r>
              <a:rPr lang="nb-NO" sz="900" b="1" dirty="0">
                <a:solidFill>
                  <a:srgbClr val="000000">
                    <a:lumMod val="85000"/>
                    <a:lumOff val="15000"/>
                  </a:srgbClr>
                </a:solidFill>
              </a:rPr>
              <a:t>*** Navs stramhetsindikator: </a:t>
            </a:r>
            <a:r>
              <a:rPr lang="nb-NO" sz="900" dirty="0">
                <a:solidFill>
                  <a:srgbClr val="000000">
                    <a:lumMod val="85000"/>
                    <a:lumOff val="15000"/>
                  </a:srgbClr>
                </a:solidFill>
              </a:rPr>
              <a:t>Stramhetsindikatoren er forholdstallet mellom mangelen på arbeidskraft og ønsket sysselsetting, hvor ønsket sysselsetting er lik den faktiske sysselsettingen pluss mangelen. Stramhetsindikatoren utrykker dermed hvor stor andel av den ønskede sysselsettingen den estimerte mangelen utgjør.</a:t>
            </a:r>
          </a:p>
        </p:txBody>
      </p:sp>
      <p:sp>
        <p:nvSpPr>
          <p:cNvPr id="2" name="Tittel 1">
            <a:extLst>
              <a:ext uri="{FF2B5EF4-FFF2-40B4-BE49-F238E27FC236}">
                <a16:creationId xmlns:a16="http://schemas.microsoft.com/office/drawing/2014/main" id="{B62317AB-582D-A150-1F35-DD7887864C00}"/>
              </a:ext>
            </a:extLst>
          </p:cNvPr>
          <p:cNvSpPr txBox="1">
            <a:spLocks/>
          </p:cNvSpPr>
          <p:nvPr/>
        </p:nvSpPr>
        <p:spPr>
          <a:xfrm>
            <a:off x="228598" y="952325"/>
            <a:ext cx="5867400" cy="5284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defTabSz="914377">
              <a:defRPr/>
            </a:pPr>
            <a:r>
              <a:rPr lang="nb-NO" sz="3000" dirty="0">
                <a:solidFill>
                  <a:srgbClr val="000000">
                    <a:lumMod val="85000"/>
                    <a:lumOff val="15000"/>
                  </a:srgbClr>
                </a:solidFill>
              </a:rPr>
              <a:t>Fortsatt er det </a:t>
            </a:r>
            <a:r>
              <a:rPr lang="nb-NO" sz="3600" b="1" dirty="0">
                <a:solidFill>
                  <a:srgbClr val="000000">
                    <a:lumMod val="85000"/>
                    <a:lumOff val="15000"/>
                  </a:srgbClr>
                </a:solidFill>
              </a:rPr>
              <a:t>overnatting- og serverings-virksomheter </a:t>
            </a:r>
            <a:r>
              <a:rPr lang="nb-NO" sz="3000" dirty="0">
                <a:solidFill>
                  <a:srgbClr val="000000">
                    <a:lumMod val="85000"/>
                    <a:lumOff val="15000"/>
                  </a:srgbClr>
                </a:solidFill>
              </a:rPr>
              <a:t>som har den største </a:t>
            </a:r>
            <a:r>
              <a:rPr lang="nb-NO" sz="3000" u="sng" dirty="0">
                <a:solidFill>
                  <a:srgbClr val="000000">
                    <a:lumMod val="85000"/>
                    <a:lumOff val="15000"/>
                  </a:srgbClr>
                </a:solidFill>
              </a:rPr>
              <a:t>relative</a:t>
            </a:r>
            <a:r>
              <a:rPr lang="nb-NO" sz="3000" dirty="0">
                <a:solidFill>
                  <a:srgbClr val="000000">
                    <a:lumMod val="85000"/>
                    <a:lumOff val="15000"/>
                  </a:srgbClr>
                </a:solidFill>
              </a:rPr>
              <a:t> mangel på arbeidskraft og dermed fylkets strammeste arbeidsmarked</a:t>
            </a:r>
          </a:p>
          <a:p>
            <a:pPr defTabSz="914377">
              <a:defRPr/>
            </a:pPr>
            <a:r>
              <a:rPr lang="nb-NO" sz="1700" i="1" dirty="0">
                <a:solidFill>
                  <a:srgbClr val="000000">
                    <a:lumMod val="85000"/>
                    <a:lumOff val="15000"/>
                  </a:srgbClr>
                </a:solidFill>
              </a:rPr>
              <a:t>(Navs stramhetsindikator)</a:t>
            </a:r>
            <a:endParaRPr lang="en-US" sz="1700" i="1" dirty="0">
              <a:solidFill>
                <a:srgbClr val="000000">
                  <a:lumMod val="85000"/>
                  <a:lumOff val="15000"/>
                </a:srgbClr>
              </a:solidFill>
            </a:endParaRPr>
          </a:p>
        </p:txBody>
      </p:sp>
    </p:spTree>
    <p:extLst>
      <p:ext uri="{BB962C8B-B14F-4D97-AF65-F5344CB8AC3E}">
        <p14:creationId xmlns:p14="http://schemas.microsoft.com/office/powerpoint/2010/main" val="272296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763CE6D7-1615-B4CC-7F96-1C311582F12A}"/>
              </a:ext>
            </a:extLst>
          </p:cNvPr>
          <p:cNvPicPr>
            <a:picLocks noChangeAspect="1"/>
          </p:cNvPicPr>
          <p:nvPr/>
        </p:nvPicPr>
        <p:blipFill>
          <a:blip r:embed="rId3"/>
          <a:srcRect l="39" r="39"/>
          <a:stretch/>
        </p:blipFill>
        <p:spPr>
          <a:xfrm>
            <a:off x="1" y="1714568"/>
            <a:ext cx="6052900" cy="4043465"/>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noFill/>
          <a:ln>
            <a:noFill/>
          </a:ln>
          <a:effectLst/>
        </p:spPr>
      </p:pic>
      <p:sp>
        <p:nvSpPr>
          <p:cNvPr id="2" name="Tittel 1">
            <a:extLst>
              <a:ext uri="{FF2B5EF4-FFF2-40B4-BE49-F238E27FC236}">
                <a16:creationId xmlns:a16="http://schemas.microsoft.com/office/drawing/2014/main" id="{71ECD7BC-65B0-E48C-32B9-70FB867F8831}"/>
              </a:ext>
            </a:extLst>
          </p:cNvPr>
          <p:cNvSpPr>
            <a:spLocks noGrp="1"/>
          </p:cNvSpPr>
          <p:nvPr>
            <p:ph type="title"/>
          </p:nvPr>
        </p:nvSpPr>
        <p:spPr>
          <a:xfrm>
            <a:off x="97435" y="187377"/>
            <a:ext cx="6663128" cy="1283895"/>
          </a:xfrm>
        </p:spPr>
        <p:txBody>
          <a:bodyPr anchor="ctr">
            <a:normAutofit/>
          </a:bodyPr>
          <a:lstStyle/>
          <a:p>
            <a:r>
              <a:rPr lang="nb-NO" sz="2400" b="1" dirty="0"/>
              <a:t>Overnattings- og serveringsvirksomheter </a:t>
            </a:r>
            <a:r>
              <a:rPr lang="nb-NO" sz="2400" dirty="0"/>
              <a:t>har over flere år hatt det strammeste arbeidsmarkedet i Nordland</a:t>
            </a:r>
          </a:p>
        </p:txBody>
      </p:sp>
      <p:graphicFrame>
        <p:nvGraphicFramePr>
          <p:cNvPr id="4" name="Diagram 3">
            <a:extLst>
              <a:ext uri="{FF2B5EF4-FFF2-40B4-BE49-F238E27FC236}">
                <a16:creationId xmlns:a16="http://schemas.microsoft.com/office/drawing/2014/main" id="{76569A45-CA7F-4F5F-80CF-41DE8E2BC415}"/>
              </a:ext>
            </a:extLst>
          </p:cNvPr>
          <p:cNvGraphicFramePr>
            <a:graphicFrameLocks/>
          </p:cNvGraphicFramePr>
          <p:nvPr>
            <p:extLst>
              <p:ext uri="{D42A27DB-BD31-4B8C-83A1-F6EECF244321}">
                <p14:modId xmlns:p14="http://schemas.microsoft.com/office/powerpoint/2010/main" val="2006815973"/>
              </p:ext>
            </p:extLst>
          </p:nvPr>
        </p:nvGraphicFramePr>
        <p:xfrm>
          <a:off x="6198433" y="243805"/>
          <a:ext cx="5993566" cy="64268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2428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0EBEC4E-E5AF-EEAB-BAE7-5EEB49B42AAB}"/>
              </a:ext>
            </a:extLst>
          </p:cNvPr>
          <p:cNvPicPr>
            <a:picLocks noChangeAspect="1"/>
          </p:cNvPicPr>
          <p:nvPr/>
        </p:nvPicPr>
        <p:blipFill>
          <a:blip r:embed="rId3"/>
          <a:stretch>
            <a:fillRect/>
          </a:stretch>
        </p:blipFill>
        <p:spPr>
          <a:xfrm>
            <a:off x="128758" y="487680"/>
            <a:ext cx="7230452" cy="5882640"/>
          </a:xfrm>
          <a:prstGeom prst="rect">
            <a:avLst/>
          </a:prstGeom>
        </p:spPr>
      </p:pic>
      <p:pic>
        <p:nvPicPr>
          <p:cNvPr id="11" name="Bilde 10">
            <a:extLst>
              <a:ext uri="{FF2B5EF4-FFF2-40B4-BE49-F238E27FC236}">
                <a16:creationId xmlns:a16="http://schemas.microsoft.com/office/drawing/2014/main" id="{44B94D70-3A62-777F-0646-94FBB4BF1965}"/>
              </a:ext>
            </a:extLst>
          </p:cNvPr>
          <p:cNvPicPr>
            <a:picLocks noChangeAspect="1"/>
          </p:cNvPicPr>
          <p:nvPr/>
        </p:nvPicPr>
        <p:blipFill>
          <a:blip r:embed="rId4"/>
          <a:stretch>
            <a:fillRect/>
          </a:stretch>
        </p:blipFill>
        <p:spPr>
          <a:xfrm>
            <a:off x="5480548" y="2932603"/>
            <a:ext cx="6582694" cy="3915321"/>
          </a:xfrm>
          <a:prstGeom prst="rect">
            <a:avLst/>
          </a:prstGeom>
        </p:spPr>
      </p:pic>
      <p:pic>
        <p:nvPicPr>
          <p:cNvPr id="6" name="Plassholder for innhold 5">
            <a:extLst>
              <a:ext uri="{FF2B5EF4-FFF2-40B4-BE49-F238E27FC236}">
                <a16:creationId xmlns:a16="http://schemas.microsoft.com/office/drawing/2014/main" id="{650B6527-2D55-4B70-9528-E4812AECF572}"/>
              </a:ext>
            </a:extLst>
          </p:cNvPr>
          <p:cNvPicPr>
            <a:picLocks noGrp="1" noChangeAspect="1"/>
          </p:cNvPicPr>
          <p:nvPr>
            <p:ph idx="1"/>
          </p:nvPr>
        </p:nvPicPr>
        <p:blipFill>
          <a:blip r:embed="rId5"/>
          <a:stretch>
            <a:fillRect/>
          </a:stretch>
        </p:blipFill>
        <p:spPr>
          <a:xfrm>
            <a:off x="7249949" y="10076"/>
            <a:ext cx="3753331" cy="4665742"/>
          </a:xfrm>
        </p:spPr>
      </p:pic>
      <p:sp>
        <p:nvSpPr>
          <p:cNvPr id="12" name="TekstSylinder 11">
            <a:extLst>
              <a:ext uri="{FF2B5EF4-FFF2-40B4-BE49-F238E27FC236}">
                <a16:creationId xmlns:a16="http://schemas.microsoft.com/office/drawing/2014/main" id="{16934EA1-8279-011F-47CD-8373A371BE97}"/>
              </a:ext>
            </a:extLst>
          </p:cNvPr>
          <p:cNvSpPr txBox="1"/>
          <p:nvPr/>
        </p:nvSpPr>
        <p:spPr>
          <a:xfrm>
            <a:off x="11114461" y="2932603"/>
            <a:ext cx="107753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Kilde: kbnn.no </a:t>
            </a:r>
          </a:p>
        </p:txBody>
      </p:sp>
    </p:spTree>
    <p:extLst>
      <p:ext uri="{BB962C8B-B14F-4D97-AF65-F5344CB8AC3E}">
        <p14:creationId xmlns:p14="http://schemas.microsoft.com/office/powerpoint/2010/main" val="23741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himmel, utendørs, mann, person&#10;&#10;KI-generert innhold kan være feil.">
            <a:extLst>
              <a:ext uri="{FF2B5EF4-FFF2-40B4-BE49-F238E27FC236}">
                <a16:creationId xmlns:a16="http://schemas.microsoft.com/office/drawing/2014/main" id="{62A986C1-CB79-B53F-C349-4D692C22B4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3" y="0"/>
            <a:ext cx="5143500" cy="6858000"/>
          </a:xfrm>
          <a:prstGeom prst="rect">
            <a:avLst/>
          </a:prstGeom>
        </p:spPr>
      </p:pic>
      <p:sp>
        <p:nvSpPr>
          <p:cNvPr id="2" name="Tittel 1">
            <a:extLst>
              <a:ext uri="{FF2B5EF4-FFF2-40B4-BE49-F238E27FC236}">
                <a16:creationId xmlns:a16="http://schemas.microsoft.com/office/drawing/2014/main" id="{FADFC20C-A43A-E0B7-7042-93C4D9572989}"/>
              </a:ext>
            </a:extLst>
          </p:cNvPr>
          <p:cNvSpPr>
            <a:spLocks noGrp="1"/>
          </p:cNvSpPr>
          <p:nvPr>
            <p:ph type="title"/>
          </p:nvPr>
        </p:nvSpPr>
        <p:spPr>
          <a:xfrm>
            <a:off x="0" y="172389"/>
            <a:ext cx="5143500" cy="1732611"/>
          </a:xfrm>
        </p:spPr>
        <p:txBody>
          <a:bodyPr>
            <a:normAutofit/>
          </a:bodyPr>
          <a:lstStyle/>
          <a:p>
            <a:pPr algn="ctr"/>
            <a:r>
              <a:rPr lang="nb-NO" sz="3000" b="1" dirty="0">
                <a:solidFill>
                  <a:schemeClr val="bg1"/>
                </a:solidFill>
              </a:rPr>
              <a:t>Navs bedriftsundersøkelse viser samme optimisme</a:t>
            </a:r>
          </a:p>
        </p:txBody>
      </p:sp>
      <p:sp>
        <p:nvSpPr>
          <p:cNvPr id="5" name="Plassholder for innhold 6">
            <a:extLst>
              <a:ext uri="{FF2B5EF4-FFF2-40B4-BE49-F238E27FC236}">
                <a16:creationId xmlns:a16="http://schemas.microsoft.com/office/drawing/2014/main" id="{02DAA65B-47EA-BA6B-B175-B98E456DD3C8}"/>
              </a:ext>
            </a:extLst>
          </p:cNvPr>
          <p:cNvSpPr txBox="1">
            <a:spLocks/>
          </p:cNvSpPr>
          <p:nvPr/>
        </p:nvSpPr>
        <p:spPr>
          <a:xfrm>
            <a:off x="5484883" y="5933724"/>
            <a:ext cx="6707117" cy="924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C30000"/>
              </a:buClr>
              <a:buNone/>
            </a:pPr>
            <a:r>
              <a:rPr lang="nb-NO" sz="800" b="1" dirty="0">
                <a:solidFill>
                  <a:srgbClr val="000000"/>
                </a:solidFill>
                <a:ea typeface="Calibri" panose="020F0502020204030204" pitchFamily="34" charset="0"/>
              </a:rPr>
              <a:t>Navs sysselsettingsbarometer. </a:t>
            </a:r>
            <a:r>
              <a:rPr lang="nb-NO" sz="800" dirty="0">
                <a:solidFill>
                  <a:srgbClr val="000000"/>
                </a:solidFill>
                <a:ea typeface="Calibri" panose="020F0502020204030204" pitchFamily="34" charset="0"/>
              </a:rPr>
              <a:t>Prosentandel virksomheter som venter redusert, uendret eller økt bemanning i virksomheten det neste året. Næringer i Nordland. </a:t>
            </a:r>
          </a:p>
          <a:p>
            <a:pPr marL="0" indent="0" defTabSz="914377">
              <a:buClr>
                <a:srgbClr val="C30000"/>
              </a:buClr>
              <a:buNone/>
            </a:pPr>
            <a:r>
              <a:rPr lang="nb-NO" sz="800" dirty="0">
                <a:solidFill>
                  <a:srgbClr val="000000"/>
                </a:solidFill>
                <a:ea typeface="Calibri" panose="020F0502020204030204" pitchFamily="34" charset="0"/>
              </a:rPr>
              <a:t>Nettoandel viser differansen mellom andelen virksomheter som oppgir at de venter økt sysselsetting det neste året og andelen som venter redusert sysselsetting det neste året. </a:t>
            </a:r>
          </a:p>
          <a:p>
            <a:pPr marL="0" indent="0" defTabSz="914377">
              <a:buClr>
                <a:srgbClr val="C30000"/>
              </a:buClr>
              <a:buNone/>
            </a:pPr>
            <a:r>
              <a:rPr lang="nb-NO" sz="800" dirty="0">
                <a:solidFill>
                  <a:srgbClr val="000000"/>
                </a:solidFill>
                <a:ea typeface="Calibri" panose="020F0502020204030204" pitchFamily="34" charset="0"/>
              </a:rPr>
              <a:t>Svar fra virksomhetene i Navs bedriftsundersøkelse 2025</a:t>
            </a:r>
          </a:p>
        </p:txBody>
      </p:sp>
      <p:graphicFrame>
        <p:nvGraphicFramePr>
          <p:cNvPr id="7" name="Plassholder for innhold 6">
            <a:extLst>
              <a:ext uri="{FF2B5EF4-FFF2-40B4-BE49-F238E27FC236}">
                <a16:creationId xmlns:a16="http://schemas.microsoft.com/office/drawing/2014/main" id="{AB64959D-586B-6C7E-363A-5961F34C78F5}"/>
              </a:ext>
            </a:extLst>
          </p:cNvPr>
          <p:cNvGraphicFramePr>
            <a:graphicFrameLocks noGrp="1"/>
          </p:cNvGraphicFramePr>
          <p:nvPr>
            <p:ph idx="1"/>
            <p:extLst>
              <p:ext uri="{D42A27DB-BD31-4B8C-83A1-F6EECF244321}">
                <p14:modId xmlns:p14="http://schemas.microsoft.com/office/powerpoint/2010/main" val="703292723"/>
              </p:ext>
            </p:extLst>
          </p:nvPr>
        </p:nvGraphicFramePr>
        <p:xfrm>
          <a:off x="5484880" y="665806"/>
          <a:ext cx="6333341" cy="5252401"/>
        </p:xfrm>
        <a:graphic>
          <a:graphicData uri="http://schemas.openxmlformats.org/drawingml/2006/table">
            <a:tbl>
              <a:tblPr firstRow="1" firstCol="1" bandRow="1"/>
              <a:tblGrid>
                <a:gridCol w="3079257">
                  <a:extLst>
                    <a:ext uri="{9D8B030D-6E8A-4147-A177-3AD203B41FA5}">
                      <a16:colId xmlns:a16="http://schemas.microsoft.com/office/drawing/2014/main" val="1827849249"/>
                    </a:ext>
                  </a:extLst>
                </a:gridCol>
                <a:gridCol w="1215483">
                  <a:extLst>
                    <a:ext uri="{9D8B030D-6E8A-4147-A177-3AD203B41FA5}">
                      <a16:colId xmlns:a16="http://schemas.microsoft.com/office/drawing/2014/main" val="11840158"/>
                    </a:ext>
                  </a:extLst>
                </a:gridCol>
                <a:gridCol w="669073">
                  <a:extLst>
                    <a:ext uri="{9D8B030D-6E8A-4147-A177-3AD203B41FA5}">
                      <a16:colId xmlns:a16="http://schemas.microsoft.com/office/drawing/2014/main" val="1495056891"/>
                    </a:ext>
                  </a:extLst>
                </a:gridCol>
                <a:gridCol w="724829">
                  <a:extLst>
                    <a:ext uri="{9D8B030D-6E8A-4147-A177-3AD203B41FA5}">
                      <a16:colId xmlns:a16="http://schemas.microsoft.com/office/drawing/2014/main" val="856239065"/>
                    </a:ext>
                  </a:extLst>
                </a:gridCol>
                <a:gridCol w="644699">
                  <a:extLst>
                    <a:ext uri="{9D8B030D-6E8A-4147-A177-3AD203B41FA5}">
                      <a16:colId xmlns:a16="http://schemas.microsoft.com/office/drawing/2014/main" val="3893099092"/>
                    </a:ext>
                  </a:extLst>
                </a:gridCol>
              </a:tblGrid>
              <a:tr h="367257">
                <a:tc>
                  <a:txBody>
                    <a:bodyPr/>
                    <a:lstStyle/>
                    <a:p>
                      <a:pPr>
                        <a:lnSpc>
                          <a:spcPct val="107000"/>
                        </a:lnSpc>
                        <a:spcAft>
                          <a:spcPts val="800"/>
                        </a:spcAft>
                        <a:buNone/>
                      </a:pPr>
                      <a:r>
                        <a:rPr lang="nb-NO" sz="1100" b="1"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Næring</a:t>
                      </a:r>
                      <a:endParaRPr lang="nb-NO" sz="16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a:noFill/>
                    </a:lnR>
                    <a:lnT w="12700" cap="flat" cmpd="sng" algn="ctr">
                      <a:solidFill>
                        <a:srgbClr val="B4C6E7"/>
                      </a:solidFill>
                      <a:prstDash val="solid"/>
                      <a:round/>
                      <a:headEnd type="none" w="med" len="med"/>
                      <a:tailEnd type="none" w="med" len="med"/>
                    </a:lnT>
                    <a:lnB w="19050" cap="flat" cmpd="sng" algn="ctr">
                      <a:solidFill>
                        <a:srgbClr val="8EAADB"/>
                      </a:solidFill>
                      <a:prstDash val="solid"/>
                      <a:round/>
                      <a:headEnd type="none" w="med" len="med"/>
                      <a:tailEnd type="none" w="med" len="med"/>
                    </a:lnB>
                    <a:solidFill>
                      <a:srgbClr val="FFFFFF"/>
                    </a:solid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Nettoandel</a:t>
                      </a:r>
                      <a:endParaRPr lang="nb-NO"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a:noFill/>
                    </a:lnL>
                    <a:lnR>
                      <a:noFill/>
                    </a:lnR>
                    <a:lnT w="12700" cap="flat" cmpd="sng" algn="ctr">
                      <a:solidFill>
                        <a:srgbClr val="B4C6E7"/>
                      </a:solidFill>
                      <a:prstDash val="solid"/>
                      <a:round/>
                      <a:headEnd type="none" w="med" len="med"/>
                      <a:tailEnd type="none" w="med" len="med"/>
                    </a:lnT>
                    <a:lnB w="19050" cap="flat" cmpd="sng" algn="ctr">
                      <a:solidFill>
                        <a:srgbClr val="8EAADB"/>
                      </a:solidFill>
                      <a:prstDash val="solid"/>
                      <a:round/>
                      <a:headEnd type="none" w="med" len="med"/>
                      <a:tailEnd type="none" w="med" len="med"/>
                    </a:lnB>
                    <a:solidFill>
                      <a:srgbClr val="FFFFFF"/>
                    </a:solidFill>
                  </a:tcPr>
                </a:tc>
                <a:tc>
                  <a:txBody>
                    <a:bodyPr/>
                    <a:lstStyle/>
                    <a:p>
                      <a:pPr algn="ctr">
                        <a:lnSpc>
                          <a:spcPct val="107000"/>
                        </a:lnSpc>
                        <a:spcAft>
                          <a:spcPts val="800"/>
                        </a:spcAft>
                        <a:buNone/>
                      </a:pPr>
                      <a:r>
                        <a:rPr lang="nb-NO"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Nedgang</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a:noFill/>
                    </a:lnL>
                    <a:lnR>
                      <a:noFill/>
                    </a:lnR>
                    <a:lnT w="12700" cap="flat" cmpd="sng" algn="ctr">
                      <a:solidFill>
                        <a:srgbClr val="B4C6E7"/>
                      </a:solidFill>
                      <a:prstDash val="solid"/>
                      <a:round/>
                      <a:headEnd type="none" w="med" len="med"/>
                      <a:tailEnd type="none" w="med" len="med"/>
                    </a:lnT>
                    <a:lnB w="19050" cap="flat" cmpd="sng" algn="ctr">
                      <a:solidFill>
                        <a:srgbClr val="8EAADB"/>
                      </a:solidFill>
                      <a:prstDash val="solid"/>
                      <a:round/>
                      <a:headEnd type="none" w="med" len="med"/>
                      <a:tailEnd type="none" w="med" len="med"/>
                    </a:lnB>
                    <a:solidFill>
                      <a:srgbClr val="FFFFFF"/>
                    </a:solidFill>
                  </a:tcPr>
                </a:tc>
                <a:tc>
                  <a:txBody>
                    <a:bodyPr/>
                    <a:lstStyle/>
                    <a:p>
                      <a:pPr algn="ctr">
                        <a:lnSpc>
                          <a:spcPct val="107000"/>
                        </a:lnSpc>
                        <a:spcAft>
                          <a:spcPts val="800"/>
                        </a:spcAft>
                        <a:buNone/>
                      </a:pPr>
                      <a:r>
                        <a:rPr lang="nb-NO"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Uendret</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a:noFill/>
                    </a:lnL>
                    <a:lnR>
                      <a:noFill/>
                    </a:lnR>
                    <a:lnT w="12700" cap="flat" cmpd="sng" algn="ctr">
                      <a:solidFill>
                        <a:srgbClr val="B4C6E7"/>
                      </a:solidFill>
                      <a:prstDash val="solid"/>
                      <a:round/>
                      <a:headEnd type="none" w="med" len="med"/>
                      <a:tailEnd type="none" w="med" len="med"/>
                    </a:lnT>
                    <a:lnB w="19050" cap="flat" cmpd="sng" algn="ctr">
                      <a:solidFill>
                        <a:srgbClr val="8EAADB"/>
                      </a:solidFill>
                      <a:prstDash val="solid"/>
                      <a:round/>
                      <a:headEnd type="none" w="med" len="med"/>
                      <a:tailEnd type="none" w="med" len="med"/>
                    </a:lnB>
                    <a:solidFill>
                      <a:srgbClr val="FFFFFF"/>
                    </a:solidFill>
                  </a:tcPr>
                </a:tc>
                <a:tc>
                  <a:txBody>
                    <a:bodyPr/>
                    <a:lstStyle/>
                    <a:p>
                      <a:pPr algn="ctr">
                        <a:lnSpc>
                          <a:spcPct val="107000"/>
                        </a:lnSpc>
                        <a:spcAft>
                          <a:spcPts val="800"/>
                        </a:spcAft>
                        <a:buNone/>
                      </a:pPr>
                      <a:r>
                        <a:rPr lang="nb-NO"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Økning</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a:noFill/>
                    </a:lnL>
                    <a:lnR>
                      <a:noFill/>
                    </a:lnR>
                    <a:lnT w="12700" cap="flat" cmpd="sng" algn="ctr">
                      <a:solidFill>
                        <a:srgbClr val="B4C6E7"/>
                      </a:solidFill>
                      <a:prstDash val="solid"/>
                      <a:round/>
                      <a:headEnd type="none" w="med" len="med"/>
                      <a:tailEnd type="none" w="med" len="med"/>
                    </a:lnT>
                    <a:lnB w="1905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1840447081"/>
                  </a:ext>
                </a:extLst>
              </a:tr>
              <a:tr h="360767">
                <a:tc>
                  <a:txBody>
                    <a:bodyPr/>
                    <a:lstStyle/>
                    <a:p>
                      <a:pPr>
                        <a:lnSpc>
                          <a:spcPct val="107000"/>
                        </a:lnSpc>
                        <a:spcAft>
                          <a:spcPts val="800"/>
                        </a:spcAft>
                        <a:buNone/>
                      </a:pPr>
                      <a:r>
                        <a:rPr lang="nb-NO"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Bygge- og anleggsvirksomhet</a:t>
                      </a:r>
                      <a:endParaRPr lang="nb-NO" sz="16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46 %</a:t>
                      </a:r>
                      <a:endParaRPr lang="nb-NO"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52 %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47 %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934295294"/>
                  </a:ext>
                </a:extLst>
              </a:tr>
              <a:tr h="360767">
                <a:tc>
                  <a:txBody>
                    <a:bodyPr/>
                    <a:lstStyle/>
                    <a:p>
                      <a:pPr>
                        <a:lnSpc>
                          <a:spcPct val="107000"/>
                        </a:lnSpc>
                        <a:spcAft>
                          <a:spcPts val="800"/>
                        </a:spcAft>
                        <a:buNone/>
                      </a:pPr>
                      <a:r>
                        <a:rPr lang="nb-NO"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Bergverksdrift og utvinning</a:t>
                      </a:r>
                      <a:endParaRPr lang="nb-NO" sz="16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33 %</a:t>
                      </a:r>
                      <a:endParaRPr lang="nb-NO"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4207064055"/>
                  </a:ext>
                </a:extLst>
              </a:tr>
              <a:tr h="360767">
                <a:tc>
                  <a:txBody>
                    <a:bodyPr/>
                    <a:lstStyle/>
                    <a:p>
                      <a:pPr>
                        <a:lnSpc>
                          <a:spcPct val="107000"/>
                        </a:lnSpc>
                        <a:spcAft>
                          <a:spcPts val="800"/>
                        </a:spcAft>
                        <a:buNone/>
                      </a:pPr>
                      <a:r>
                        <a:rPr lang="nb-NO"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Jordbruk, skogbruk og fiske</a:t>
                      </a:r>
                      <a:endParaRPr lang="nb-NO" sz="16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30 %</a:t>
                      </a:r>
                      <a:endParaRPr lang="nb-NO"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602338630"/>
                  </a:ext>
                </a:extLst>
              </a:tr>
              <a:tr h="360767">
                <a:tc>
                  <a:txBody>
                    <a:bodyPr/>
                    <a:lstStyle/>
                    <a:p>
                      <a:pPr>
                        <a:lnSpc>
                          <a:spcPct val="107000"/>
                        </a:lnSpc>
                        <a:spcAft>
                          <a:spcPts val="800"/>
                        </a:spcAft>
                        <a:buNone/>
                      </a:pPr>
                      <a:r>
                        <a:rPr lang="nb-NO"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Industri, samlet</a:t>
                      </a:r>
                      <a:endParaRPr lang="nb-NO" sz="16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28 %</a:t>
                      </a:r>
                      <a:endParaRPr lang="nb-NO"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305376604"/>
                  </a:ext>
                </a:extLst>
              </a:tr>
              <a:tr h="475673">
                <a:tc>
                  <a:txBody>
                    <a:bodyPr/>
                    <a:lstStyle/>
                    <a:p>
                      <a:pPr>
                        <a:lnSpc>
                          <a:spcPct val="107000"/>
                        </a:lnSpc>
                        <a:spcAft>
                          <a:spcPts val="800"/>
                        </a:spcAft>
                        <a:buNone/>
                      </a:pPr>
                      <a:r>
                        <a:rPr lang="nb-NO"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Eiendomsdrift, forretningsmessig og faglig tjenesteyting</a:t>
                      </a:r>
                      <a:endParaRPr lang="nb-NO" sz="16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27 %</a:t>
                      </a:r>
                      <a:endParaRPr lang="nb-NO"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782375537"/>
                  </a:ext>
                </a:extLst>
              </a:tr>
              <a:tr h="522325">
                <a:tc>
                  <a:txBody>
                    <a:bodyPr/>
                    <a:lstStyle/>
                    <a:p>
                      <a:pPr>
                        <a:lnSpc>
                          <a:spcPct val="107000"/>
                        </a:lnSpc>
                        <a:spcAft>
                          <a:spcPts val="800"/>
                        </a:spcAft>
                        <a:buNone/>
                      </a:pPr>
                      <a:r>
                        <a:rPr lang="nb-NO"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Overnattings- og serveringsvirksomhet</a:t>
                      </a:r>
                      <a:endParaRPr lang="nb-NO" sz="16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25 %</a:t>
                      </a:r>
                      <a:endParaRPr lang="nb-NO"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4217088516"/>
                  </a:ext>
                </a:extLst>
              </a:tr>
              <a:tr h="360767">
                <a:tc>
                  <a:txBody>
                    <a:bodyPr/>
                    <a:lstStyle/>
                    <a:p>
                      <a:pPr>
                        <a:lnSpc>
                          <a:spcPct val="107000"/>
                        </a:lnSpc>
                        <a:spcAft>
                          <a:spcPts val="800"/>
                        </a:spcAft>
                        <a:buNone/>
                      </a:pPr>
                      <a:r>
                        <a:rPr lang="nb-NO"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Elektrisitet, vann og renovasjon</a:t>
                      </a:r>
                      <a:endParaRPr lang="nb-NO" sz="16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23 %</a:t>
                      </a:r>
                      <a:endParaRPr lang="nb-NO"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215008150"/>
                  </a:ext>
                </a:extLst>
              </a:tr>
              <a:tr h="380599">
                <a:tc>
                  <a:txBody>
                    <a:bodyPr/>
                    <a:lstStyle/>
                    <a:p>
                      <a:pPr>
                        <a:lnSpc>
                          <a:spcPct val="107000"/>
                        </a:lnSpc>
                        <a:spcAft>
                          <a:spcPts val="800"/>
                        </a:spcAft>
                        <a:buNone/>
                      </a:pPr>
                      <a:r>
                        <a:rPr lang="nb-NO"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Varehandel, motorvognreparasjoner</a:t>
                      </a:r>
                      <a:endParaRPr lang="nb-NO" sz="16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23 %</a:t>
                      </a:r>
                      <a:endParaRPr lang="nb-NO"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1405105989"/>
                  </a:ext>
                </a:extLst>
              </a:tr>
              <a:tr h="360767">
                <a:tc>
                  <a:txBody>
                    <a:bodyPr/>
                    <a:lstStyle/>
                    <a:p>
                      <a:pPr>
                        <a:lnSpc>
                          <a:spcPct val="107000"/>
                        </a:lnSpc>
                        <a:spcAft>
                          <a:spcPts val="800"/>
                        </a:spcAft>
                        <a:buNone/>
                      </a:pPr>
                      <a:r>
                        <a:rPr lang="nb-NO"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Personlig tjenesteyting</a:t>
                      </a:r>
                      <a:endParaRPr lang="nb-NO" sz="16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21 %</a:t>
                      </a:r>
                      <a:endParaRPr lang="nb-NO"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68794802"/>
                  </a:ext>
                </a:extLst>
              </a:tr>
              <a:tr h="620411">
                <a:tc>
                  <a:txBody>
                    <a:bodyPr/>
                    <a:lstStyle/>
                    <a:p>
                      <a:pPr>
                        <a:lnSpc>
                          <a:spcPct val="107000"/>
                        </a:lnSpc>
                        <a:spcAft>
                          <a:spcPts val="800"/>
                        </a:spcAft>
                        <a:buNone/>
                      </a:pPr>
                      <a:r>
                        <a:rPr lang="nb-NO"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Finansierings- og forsikringsvirksomhet</a:t>
                      </a:r>
                      <a:endParaRPr lang="nb-NO" sz="16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20 %</a:t>
                      </a:r>
                      <a:endParaRPr lang="nb-NO"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2807463791"/>
                  </a:ext>
                </a:extLst>
              </a:tr>
              <a:tr h="360767">
                <a:tc>
                  <a:txBody>
                    <a:bodyPr/>
                    <a:lstStyle/>
                    <a:p>
                      <a:pPr>
                        <a:lnSpc>
                          <a:spcPct val="107000"/>
                        </a:lnSpc>
                        <a:spcAft>
                          <a:spcPts val="800"/>
                        </a:spcAft>
                        <a:buNone/>
                      </a:pPr>
                      <a:r>
                        <a:rPr lang="nb-NO"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Informasjon og kommunikasjon</a:t>
                      </a:r>
                      <a:endParaRPr lang="nb-NO" sz="16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8 %</a:t>
                      </a:r>
                      <a:endParaRPr lang="nb-NO"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58 %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335066746"/>
                  </a:ext>
                </a:extLst>
              </a:tr>
              <a:tr h="360767">
                <a:tc>
                  <a:txBody>
                    <a:bodyPr/>
                    <a:lstStyle/>
                    <a:p>
                      <a:pP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Transport og lagring</a:t>
                      </a:r>
                      <a:endParaRPr lang="nb-NO"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7 %</a:t>
                      </a:r>
                      <a:endParaRPr lang="nb-NO"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58 %</a:t>
                      </a:r>
                      <a:endParaRPr lang="nb-NO" sz="120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B4C6E7"/>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7000"/>
                        </a:lnSpc>
                        <a:spcAft>
                          <a:spcPts val="800"/>
                        </a:spcAft>
                        <a:buNone/>
                      </a:pPr>
                      <a:r>
                        <a:rPr lang="nb-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25 %</a:t>
                      </a:r>
                      <a:endParaRPr lang="nb-NO"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2459619862"/>
                  </a:ext>
                </a:extLst>
              </a:tr>
            </a:tbl>
          </a:graphicData>
        </a:graphic>
      </p:graphicFrame>
      <p:sp>
        <p:nvSpPr>
          <p:cNvPr id="10" name="Plassholder for innhold 6">
            <a:extLst>
              <a:ext uri="{FF2B5EF4-FFF2-40B4-BE49-F238E27FC236}">
                <a16:creationId xmlns:a16="http://schemas.microsoft.com/office/drawing/2014/main" id="{B46176B4-8804-F899-A946-5AD62C0C3ABA}"/>
              </a:ext>
            </a:extLst>
          </p:cNvPr>
          <p:cNvSpPr txBox="1">
            <a:spLocks/>
          </p:cNvSpPr>
          <p:nvPr/>
        </p:nvSpPr>
        <p:spPr>
          <a:xfrm>
            <a:off x="5484884" y="255778"/>
            <a:ext cx="6333341" cy="3945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Clr>
                <a:srgbClr val="C30000"/>
              </a:buClr>
              <a:buNone/>
            </a:pPr>
            <a:r>
              <a:rPr lang="nb-NO" sz="1400" b="1" dirty="0">
                <a:solidFill>
                  <a:srgbClr val="000000"/>
                </a:solidFill>
                <a:ea typeface="Calibri" panose="020F0502020204030204" pitchFamily="34" charset="0"/>
              </a:rPr>
              <a:t>Virksomhetenes sysselsettingsforventninger for det neste året </a:t>
            </a:r>
          </a:p>
        </p:txBody>
      </p:sp>
    </p:spTree>
    <p:extLst>
      <p:ext uri="{BB962C8B-B14F-4D97-AF65-F5344CB8AC3E}">
        <p14:creationId xmlns:p14="http://schemas.microsoft.com/office/powerpoint/2010/main" val="3508737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4683EC-EA97-BFA1-5C12-8E49D6CA70DF}"/>
              </a:ext>
            </a:extLst>
          </p:cNvPr>
          <p:cNvSpPr>
            <a:spLocks noGrp="1"/>
          </p:cNvSpPr>
          <p:nvPr>
            <p:ph type="title"/>
          </p:nvPr>
        </p:nvSpPr>
        <p:spPr>
          <a:xfrm>
            <a:off x="485775" y="227770"/>
            <a:ext cx="4600575" cy="6156960"/>
          </a:xfrm>
        </p:spPr>
        <p:txBody>
          <a:bodyPr>
            <a:normAutofit/>
          </a:bodyPr>
          <a:lstStyle/>
          <a:p>
            <a:r>
              <a:rPr lang="nb-NO" dirty="0"/>
              <a:t>Det har vært optimisme i disse næringene flere år </a:t>
            </a:r>
            <a:br>
              <a:rPr lang="nb-NO" dirty="0"/>
            </a:br>
            <a:br>
              <a:rPr lang="nb-NO" dirty="0"/>
            </a:br>
            <a:r>
              <a:rPr lang="nb-NO" dirty="0"/>
              <a:t>Likevel opplevde flere nedgang i sysselsettingen i 2024</a:t>
            </a:r>
            <a:br>
              <a:rPr lang="nb-NO" dirty="0"/>
            </a:br>
            <a:br>
              <a:rPr lang="nb-NO" dirty="0"/>
            </a:br>
            <a:r>
              <a:rPr lang="nb-NO" b="1" dirty="0"/>
              <a:t>Kanskje fordi de ikke har fått tak i nok arbeidskraft?</a:t>
            </a:r>
          </a:p>
        </p:txBody>
      </p:sp>
      <p:sp>
        <p:nvSpPr>
          <p:cNvPr id="10" name="TekstSylinder 9">
            <a:extLst>
              <a:ext uri="{FF2B5EF4-FFF2-40B4-BE49-F238E27FC236}">
                <a16:creationId xmlns:a16="http://schemas.microsoft.com/office/drawing/2014/main" id="{2926A22E-56EF-562F-061D-0E01B7574148}"/>
              </a:ext>
            </a:extLst>
          </p:cNvPr>
          <p:cNvSpPr txBox="1"/>
          <p:nvPr/>
        </p:nvSpPr>
        <p:spPr>
          <a:xfrm>
            <a:off x="5904310" y="6384729"/>
            <a:ext cx="6093618" cy="473271"/>
          </a:xfrm>
          <a:prstGeom prst="rect">
            <a:avLst/>
          </a:prstGeom>
          <a:noFill/>
        </p:spPr>
        <p:txBody>
          <a:bodyPr wrap="square">
            <a:spAutoFit/>
          </a:bodyPr>
          <a:lstStyle/>
          <a:p>
            <a:pPr>
              <a:lnSpc>
                <a:spcPct val="107000"/>
              </a:lnSpc>
              <a:spcAft>
                <a:spcPts val="800"/>
              </a:spcAft>
            </a:pPr>
            <a:r>
              <a:rPr lang="nb-NO" sz="1200" dirty="0">
                <a:effectLst/>
                <a:latin typeface="Arial" panose="020B0604020202020204" pitchFamily="34" charset="0"/>
                <a:ea typeface="Calibri" panose="020F0502020204030204" pitchFamily="34" charset="0"/>
              </a:rPr>
              <a:t>Prosentvis endring i sysselsettingen fra 2023 til 2024 fordelt på næringer i Nordland (Kilde: SSB)</a:t>
            </a:r>
            <a:endParaRPr lang="nb-NO" dirty="0">
              <a:effectLst/>
              <a:latin typeface="Arial" panose="020B0604020202020204" pitchFamily="34" charset="0"/>
              <a:ea typeface="Calibri" panose="020F0502020204030204" pitchFamily="34" charset="0"/>
            </a:endParaRPr>
          </a:p>
        </p:txBody>
      </p:sp>
      <p:pic>
        <p:nvPicPr>
          <p:cNvPr id="11" name="Bilde 10">
            <a:extLst>
              <a:ext uri="{FF2B5EF4-FFF2-40B4-BE49-F238E27FC236}">
                <a16:creationId xmlns:a16="http://schemas.microsoft.com/office/drawing/2014/main" id="{3DE67F62-44F2-9AC2-EC87-03E89A37FC53}"/>
              </a:ext>
            </a:extLst>
          </p:cNvPr>
          <p:cNvPicPr>
            <a:picLocks noChangeAspect="1"/>
          </p:cNvPicPr>
          <p:nvPr/>
        </p:nvPicPr>
        <p:blipFill>
          <a:blip r:embed="rId3"/>
          <a:stretch>
            <a:fillRect/>
          </a:stretch>
        </p:blipFill>
        <p:spPr>
          <a:xfrm>
            <a:off x="5589730" y="0"/>
            <a:ext cx="6956139" cy="6157494"/>
          </a:xfrm>
          <a:prstGeom prst="rect">
            <a:avLst/>
          </a:prstGeom>
        </p:spPr>
      </p:pic>
    </p:spTree>
    <p:extLst>
      <p:ext uri="{BB962C8B-B14F-4D97-AF65-F5344CB8AC3E}">
        <p14:creationId xmlns:p14="http://schemas.microsoft.com/office/powerpoint/2010/main" val="905030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593FE69-25B9-D3C5-4EB2-44C9353D2062}"/>
              </a:ext>
            </a:extLst>
          </p:cNvPr>
          <p:cNvPicPr>
            <a:picLocks noGrp="1" noChangeAspect="1"/>
          </p:cNvPicPr>
          <p:nvPr>
            <p:ph idx="1"/>
          </p:nvPr>
        </p:nvPicPr>
        <p:blipFill>
          <a:blip r:embed="rId3"/>
          <a:srcRect r="1334"/>
          <a:stretch>
            <a:fillRect/>
          </a:stretch>
        </p:blipFill>
        <p:spPr>
          <a:xfrm>
            <a:off x="20" y="10"/>
            <a:ext cx="12191980" cy="6857990"/>
          </a:xfrm>
          <a:noFill/>
        </p:spPr>
      </p:pic>
    </p:spTree>
    <p:extLst>
      <p:ext uri="{BB962C8B-B14F-4D97-AF65-F5344CB8AC3E}">
        <p14:creationId xmlns:p14="http://schemas.microsoft.com/office/powerpoint/2010/main" val="3102271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8447216A-3FE2-7768-5687-40DC2938CD42}"/>
              </a:ext>
            </a:extLst>
          </p:cNvPr>
          <p:cNvSpPr>
            <a:spLocks noGrp="1"/>
          </p:cNvSpPr>
          <p:nvPr>
            <p:ph idx="1"/>
          </p:nvPr>
        </p:nvSpPr>
        <p:spPr>
          <a:xfrm>
            <a:off x="7180785" y="1607941"/>
            <a:ext cx="4739231" cy="975771"/>
          </a:xfrm>
        </p:spPr>
        <p:txBody>
          <a:bodyPr>
            <a:noAutofit/>
          </a:bodyPr>
          <a:lstStyle/>
          <a:p>
            <a:pPr marL="0" indent="0" algn="just">
              <a:buNone/>
            </a:pPr>
            <a:r>
              <a:rPr lang="nb-NO" sz="1400" dirty="0"/>
              <a:t>«Kan det være aktuelt for din bedrift å ansette personer med behov for ekstra oppfølging eller tilrettelegging?»</a:t>
            </a:r>
          </a:p>
          <a:p>
            <a:pPr marL="0" indent="0" algn="just">
              <a:buNone/>
            </a:pPr>
            <a:r>
              <a:rPr lang="nb-NO" sz="1051" dirty="0"/>
              <a:t>Ekstraspørsmål i Nordlands bedriftsundersøkelser 2024 og 2025</a:t>
            </a:r>
          </a:p>
        </p:txBody>
      </p:sp>
      <p:pic>
        <p:nvPicPr>
          <p:cNvPr id="5" name="Bilde 4" descr="Et bilde som inneholder utendørs, himmel, silhuett, sky&#10;&#10;Automatisk generert beskrivelse">
            <a:extLst>
              <a:ext uri="{FF2B5EF4-FFF2-40B4-BE49-F238E27FC236}">
                <a16:creationId xmlns:a16="http://schemas.microsoft.com/office/drawing/2014/main" id="{53AC75B9-C5EA-A5B5-86C0-8498A965C47E}"/>
              </a:ext>
            </a:extLst>
          </p:cNvPr>
          <p:cNvPicPr>
            <a:picLocks noChangeAspect="1"/>
          </p:cNvPicPr>
          <p:nvPr/>
        </p:nvPicPr>
        <p:blipFill rotWithShape="1">
          <a:blip r:embed="rId3">
            <a:alphaModFix amt="70000"/>
          </a:blip>
          <a:srcRect l="21407" r="194" b="2"/>
          <a:stretch/>
        </p:blipFill>
        <p:spPr>
          <a:xfrm>
            <a:off x="188370" y="486230"/>
            <a:ext cx="6886745" cy="5885543"/>
          </a:xfrm>
          <a:prstGeom prst="ellipse">
            <a:avLst/>
          </a:prstGeom>
          <a:ln>
            <a:noFill/>
          </a:ln>
          <a:effectLst>
            <a:softEdge rad="112500"/>
          </a:effectLst>
        </p:spPr>
      </p:pic>
      <p:sp>
        <p:nvSpPr>
          <p:cNvPr id="6" name="Tittel 1">
            <a:extLst>
              <a:ext uri="{FF2B5EF4-FFF2-40B4-BE49-F238E27FC236}">
                <a16:creationId xmlns:a16="http://schemas.microsoft.com/office/drawing/2014/main" id="{A23B96CA-DAA4-1267-560F-AC30B4379BB3}"/>
              </a:ext>
            </a:extLst>
          </p:cNvPr>
          <p:cNvSpPr txBox="1">
            <a:spLocks/>
          </p:cNvSpPr>
          <p:nvPr/>
        </p:nvSpPr>
        <p:spPr>
          <a:xfrm rot="332092">
            <a:off x="3945570" y="1251471"/>
            <a:ext cx="2903063" cy="8980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defTabSz="914377"/>
            <a:r>
              <a:rPr lang="nb-NO" sz="2000" b="1" dirty="0">
                <a:solidFill>
                  <a:srgbClr val="FFFFFF"/>
                </a:solidFill>
              </a:rPr>
              <a:t>Inkluderende rekruttering</a:t>
            </a:r>
            <a:endParaRPr lang="nb-NO" sz="1600" dirty="0">
              <a:solidFill>
                <a:srgbClr val="FFFFFF"/>
              </a:solidFill>
            </a:endParaRPr>
          </a:p>
        </p:txBody>
      </p:sp>
      <p:sp>
        <p:nvSpPr>
          <p:cNvPr id="8" name="Tittel 1">
            <a:extLst>
              <a:ext uri="{FF2B5EF4-FFF2-40B4-BE49-F238E27FC236}">
                <a16:creationId xmlns:a16="http://schemas.microsoft.com/office/drawing/2014/main" id="{9E6D4674-D40E-A46E-D580-3757CB7545EF}"/>
              </a:ext>
            </a:extLst>
          </p:cNvPr>
          <p:cNvSpPr txBox="1">
            <a:spLocks/>
          </p:cNvSpPr>
          <p:nvPr/>
        </p:nvSpPr>
        <p:spPr>
          <a:xfrm>
            <a:off x="7180784" y="167864"/>
            <a:ext cx="5011216" cy="15326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defTabSz="914377"/>
            <a:r>
              <a:rPr lang="nb-NO" dirty="0">
                <a:solidFill>
                  <a:srgbClr val="C30000"/>
                </a:solidFill>
              </a:rPr>
              <a:t>Flere virksomheter er positive til inkluderende rekruttering</a:t>
            </a:r>
          </a:p>
        </p:txBody>
      </p:sp>
      <p:pic>
        <p:nvPicPr>
          <p:cNvPr id="2" name="Bilde 1">
            <a:extLst>
              <a:ext uri="{FF2B5EF4-FFF2-40B4-BE49-F238E27FC236}">
                <a16:creationId xmlns:a16="http://schemas.microsoft.com/office/drawing/2014/main" id="{C23B8C42-7534-4F6C-4446-04F104BEBC48}"/>
              </a:ext>
            </a:extLst>
          </p:cNvPr>
          <p:cNvPicPr>
            <a:picLocks noChangeAspect="1"/>
          </p:cNvPicPr>
          <p:nvPr/>
        </p:nvPicPr>
        <p:blipFill>
          <a:blip r:embed="rId4"/>
          <a:stretch>
            <a:fillRect/>
          </a:stretch>
        </p:blipFill>
        <p:spPr>
          <a:xfrm>
            <a:off x="7010278" y="2403469"/>
            <a:ext cx="4909737" cy="4454531"/>
          </a:xfrm>
          <a:prstGeom prst="rect">
            <a:avLst/>
          </a:prstGeom>
        </p:spPr>
      </p:pic>
    </p:spTree>
    <p:extLst>
      <p:ext uri="{BB962C8B-B14F-4D97-AF65-F5344CB8AC3E}">
        <p14:creationId xmlns:p14="http://schemas.microsoft.com/office/powerpoint/2010/main" val="1987524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tel 13">
            <a:extLst>
              <a:ext uri="{FF2B5EF4-FFF2-40B4-BE49-F238E27FC236}">
                <a16:creationId xmlns:a16="http://schemas.microsoft.com/office/drawing/2014/main" id="{0662D53B-6499-4FD5-8477-B1AA46F7F7B4}"/>
              </a:ext>
            </a:extLst>
          </p:cNvPr>
          <p:cNvSpPr>
            <a:spLocks noGrp="1"/>
          </p:cNvSpPr>
          <p:nvPr>
            <p:ph type="title"/>
          </p:nvPr>
        </p:nvSpPr>
        <p:spPr>
          <a:xfrm>
            <a:off x="584557" y="1816647"/>
            <a:ext cx="5164061" cy="3638071"/>
          </a:xfrm>
        </p:spPr>
        <p:txBody>
          <a:bodyPr>
            <a:normAutofit/>
          </a:bodyPr>
          <a:lstStyle/>
          <a:p>
            <a:r>
              <a:rPr lang="nb-NO" b="1" dirty="0"/>
              <a:t>Stadig flere arbeidsgivere i Nordland er positive til å ansette personer med tilretteleggingsbehov</a:t>
            </a:r>
            <a:br>
              <a:rPr lang="nb-NO" dirty="0"/>
            </a:br>
            <a:endParaRPr lang="nb-NO" dirty="0"/>
          </a:p>
        </p:txBody>
      </p:sp>
      <p:sp>
        <p:nvSpPr>
          <p:cNvPr id="4" name="Tittel 13">
            <a:extLst>
              <a:ext uri="{FF2B5EF4-FFF2-40B4-BE49-F238E27FC236}">
                <a16:creationId xmlns:a16="http://schemas.microsoft.com/office/drawing/2014/main" id="{7B3A93E2-43FD-4E50-B41C-33F351093BEB}"/>
              </a:ext>
            </a:extLst>
          </p:cNvPr>
          <p:cNvSpPr txBox="1">
            <a:spLocks/>
          </p:cNvSpPr>
          <p:nvPr/>
        </p:nvSpPr>
        <p:spPr>
          <a:xfrm>
            <a:off x="584557" y="5900048"/>
            <a:ext cx="5265258" cy="604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Arbeidsgivere som svarer aktuelt og svært aktuelt på tre alternativer.</a:t>
            </a:r>
          </a:p>
        </p:txBody>
      </p:sp>
      <p:sp>
        <p:nvSpPr>
          <p:cNvPr id="15" name="Tittel 13">
            <a:extLst>
              <a:ext uri="{FF2B5EF4-FFF2-40B4-BE49-F238E27FC236}">
                <a16:creationId xmlns:a16="http://schemas.microsoft.com/office/drawing/2014/main" id="{78277D1B-9FC3-4B55-9243-4A696FF429D3}"/>
              </a:ext>
            </a:extLst>
          </p:cNvPr>
          <p:cNvSpPr txBox="1">
            <a:spLocks/>
          </p:cNvSpPr>
          <p:nvPr/>
        </p:nvSpPr>
        <p:spPr>
          <a:xfrm>
            <a:off x="584557" y="5099124"/>
            <a:ext cx="5265258" cy="9744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nb-NO" sz="1600" b="0" i="1"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nb-NO" sz="1600" b="0" i="1"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Hvor aktuelt vil det være å ansette personer med tilretteleggingsbehov og/eller hull i cv?</a:t>
            </a:r>
          </a:p>
        </p:txBody>
      </p:sp>
      <p:graphicFrame>
        <p:nvGraphicFramePr>
          <p:cNvPr id="12" name="Plassholder for innhold 11">
            <a:extLst>
              <a:ext uri="{FF2B5EF4-FFF2-40B4-BE49-F238E27FC236}">
                <a16:creationId xmlns:a16="http://schemas.microsoft.com/office/drawing/2014/main" id="{296456B6-8459-60D7-B97D-F59CFECD4F4E}"/>
              </a:ext>
            </a:extLst>
          </p:cNvPr>
          <p:cNvGraphicFramePr>
            <a:graphicFrameLocks noGrp="1"/>
          </p:cNvGraphicFramePr>
          <p:nvPr>
            <p:ph idx="1"/>
          </p:nvPr>
        </p:nvGraphicFramePr>
        <p:xfrm>
          <a:off x="5849815" y="0"/>
          <a:ext cx="6446175" cy="677731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a:extLst>
              <a:ext uri="{FF2B5EF4-FFF2-40B4-BE49-F238E27FC236}">
                <a16:creationId xmlns:a16="http://schemas.microsoft.com/office/drawing/2014/main" id="{366F5D46-9AD7-988D-9915-DF8D847393E0}"/>
              </a:ext>
            </a:extLst>
          </p:cNvPr>
          <p:cNvSpPr txBox="1">
            <a:spLocks/>
          </p:cNvSpPr>
          <p:nvPr/>
        </p:nvSpPr>
        <p:spPr>
          <a:xfrm>
            <a:off x="584557" y="299237"/>
            <a:ext cx="6244868" cy="1672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3600" b="1" i="0" u="none" strike="noStrike" kern="1200" cap="none" spc="0" normalizeH="0" baseline="0" noProof="0" dirty="0">
                <a:ln>
                  <a:noFill/>
                </a:ln>
                <a:solidFill>
                  <a:srgbClr val="E9E7E7">
                    <a:lumMod val="25000"/>
                  </a:srgbClr>
                </a:solidFill>
                <a:effectLst/>
                <a:uLnTx/>
                <a:uFillTx/>
                <a:latin typeface="Arial" panose="020B0604020202020204" pitchFamily="34" charset="0"/>
                <a:ea typeface="+mj-ea"/>
                <a:cs typeface="Arial" panose="020B0604020202020204" pitchFamily="34" charset="0"/>
              </a:rPr>
              <a:t>Arbeidsgiverundersøkelsen 2024</a:t>
            </a:r>
          </a:p>
        </p:txBody>
      </p:sp>
    </p:spTree>
    <p:extLst>
      <p:ext uri="{BB962C8B-B14F-4D97-AF65-F5344CB8AC3E}">
        <p14:creationId xmlns:p14="http://schemas.microsoft.com/office/powerpoint/2010/main" val="1431637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02C6C-2C87-86FD-1C09-48E626A1D40B}"/>
            </a:ext>
          </a:extLst>
        </p:cNvPr>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5D831A7C-4116-7D2F-6E36-05BB8A94ABF9}"/>
              </a:ext>
            </a:extLst>
          </p:cNvPr>
          <p:cNvPicPr>
            <a:picLocks noGrp="1" noChangeAspect="1"/>
          </p:cNvPicPr>
          <p:nvPr>
            <p:ph idx="1"/>
          </p:nvPr>
        </p:nvPicPr>
        <p:blipFill>
          <a:blip r:embed="rId3"/>
          <a:srcRect r="1334"/>
          <a:stretch>
            <a:fillRect/>
          </a:stretch>
        </p:blipFill>
        <p:spPr>
          <a:xfrm>
            <a:off x="20" y="10"/>
            <a:ext cx="12191980" cy="6857990"/>
          </a:xfrm>
          <a:noFill/>
        </p:spPr>
      </p:pic>
    </p:spTree>
    <p:extLst>
      <p:ext uri="{BB962C8B-B14F-4D97-AF65-F5344CB8AC3E}">
        <p14:creationId xmlns:p14="http://schemas.microsoft.com/office/powerpoint/2010/main" val="40735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89A2B72-89AC-4BEB-AF28-4913E905239F}"/>
              </a:ext>
            </a:extLst>
          </p:cNvPr>
          <p:cNvPicPr>
            <a:picLocks noChangeAspect="1"/>
          </p:cNvPicPr>
          <p:nvPr/>
        </p:nvPicPr>
        <p:blipFill rotWithShape="1">
          <a:blip r:embed="rId3"/>
          <a:srcRect l="1" r="14785"/>
          <a:stretch/>
        </p:blipFill>
        <p:spPr>
          <a:xfrm>
            <a:off x="6131606" y="1173139"/>
            <a:ext cx="115672" cy="4932000"/>
          </a:xfrm>
          <a:prstGeom prst="rect">
            <a:avLst/>
          </a:prstGeom>
        </p:spPr>
      </p:pic>
      <p:sp>
        <p:nvSpPr>
          <p:cNvPr id="5" name="TekstSylinder 4"/>
          <p:cNvSpPr txBox="1"/>
          <p:nvPr/>
        </p:nvSpPr>
        <p:spPr>
          <a:xfrm>
            <a:off x="5846993" y="6333367"/>
            <a:ext cx="6345007"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0000"/>
                </a:solidFill>
                <a:effectLst/>
                <a:uLnTx/>
                <a:uFillTx/>
                <a:latin typeface="Calibri" panose="020F0502020204030204"/>
                <a:ea typeface="+mn-ea"/>
                <a:cs typeface="+mn-cs"/>
              </a:rPr>
              <a:t>Alle tall er beholdningstall for personer bosatt i Norge per desember 2021. Sosialhjelp, Dagpenger, Sykepenger, AAP og Uføretrygd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0000"/>
                </a:solidFill>
                <a:effectLst/>
                <a:uLnTx/>
                <a:uFillTx/>
                <a:latin typeface="Calibri" panose="020F0502020204030204"/>
                <a:ea typeface="+mn-ea"/>
                <a:cs typeface="+mn-cs"/>
              </a:rPr>
              <a:t>er kontrollert for dobbelttellinger og er således personer med kun denne ytelsen. Personer med 2 eller flere av disse ytelsene vises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0000"/>
                </a:solidFill>
                <a:effectLst/>
                <a:uLnTx/>
                <a:uFillTx/>
                <a:latin typeface="Calibri" panose="020F0502020204030204"/>
                <a:ea typeface="+mn-ea"/>
                <a:cs typeface="+mn-cs"/>
              </a:rPr>
              <a:t>som «2 eller flere ytelser». Kilde: Nav. Befolkningstall per årskull er per 1. januar 2022. Kilde: SSB</a:t>
            </a:r>
          </a:p>
        </p:txBody>
      </p:sp>
      <p:graphicFrame>
        <p:nvGraphicFramePr>
          <p:cNvPr id="7" name="Plassholder for innhold 3"/>
          <p:cNvGraphicFramePr>
            <a:graphicFrameLocks noGrp="1"/>
          </p:cNvGraphicFramePr>
          <p:nvPr>
            <p:ph idx="1"/>
          </p:nvPr>
        </p:nvGraphicFramePr>
        <p:xfrm>
          <a:off x="393107" y="846035"/>
          <a:ext cx="11442817" cy="5383850"/>
        </p:xfrm>
        <a:graphic>
          <a:graphicData uri="http://schemas.openxmlformats.org/drawingml/2006/chart">
            <c:chart xmlns:c="http://schemas.openxmlformats.org/drawingml/2006/chart" xmlns:r="http://schemas.openxmlformats.org/officeDocument/2006/relationships" r:id="rId4"/>
          </a:graphicData>
        </a:graphic>
      </p:graphicFrame>
      <p:sp>
        <p:nvSpPr>
          <p:cNvPr id="3" name="Tittel 2">
            <a:extLst>
              <a:ext uri="{FF2B5EF4-FFF2-40B4-BE49-F238E27FC236}">
                <a16:creationId xmlns:a16="http://schemas.microsoft.com/office/drawing/2014/main" id="{E5CADFBD-09E9-7A22-6FA8-39B398524E43}"/>
              </a:ext>
            </a:extLst>
          </p:cNvPr>
          <p:cNvSpPr>
            <a:spLocks noGrp="1"/>
          </p:cNvSpPr>
          <p:nvPr>
            <p:ph type="title"/>
          </p:nvPr>
        </p:nvSpPr>
        <p:spPr>
          <a:xfrm>
            <a:off x="1004342" y="101059"/>
            <a:ext cx="10349458" cy="1072080"/>
          </a:xfrm>
        </p:spPr>
        <p:txBody>
          <a:bodyPr/>
          <a:lstStyle/>
          <a:p>
            <a:r>
              <a:rPr lang="nb-NO" dirty="0"/>
              <a:t>Befolkningen i Norge</a:t>
            </a:r>
          </a:p>
        </p:txBody>
      </p:sp>
    </p:spTree>
    <p:extLst>
      <p:ext uri="{BB962C8B-B14F-4D97-AF65-F5344CB8AC3E}">
        <p14:creationId xmlns:p14="http://schemas.microsoft.com/office/powerpoint/2010/main" val="246813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kstSylinder 21">
            <a:extLst>
              <a:ext uri="{FF2B5EF4-FFF2-40B4-BE49-F238E27FC236}">
                <a16:creationId xmlns:a16="http://schemas.microsoft.com/office/drawing/2014/main" id="{4B5FED1D-BAB6-0751-D039-E92BF39A285E}"/>
              </a:ext>
            </a:extLst>
          </p:cNvPr>
          <p:cNvSpPr txBox="1"/>
          <p:nvPr/>
        </p:nvSpPr>
        <p:spPr>
          <a:xfrm>
            <a:off x="982503" y="1163380"/>
            <a:ext cx="195438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4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2025:</a:t>
            </a:r>
          </a:p>
        </p:txBody>
      </p:sp>
      <p:sp>
        <p:nvSpPr>
          <p:cNvPr id="23" name="TekstSylinder 22">
            <a:extLst>
              <a:ext uri="{FF2B5EF4-FFF2-40B4-BE49-F238E27FC236}">
                <a16:creationId xmlns:a16="http://schemas.microsoft.com/office/drawing/2014/main" id="{3DB77459-B5AF-9733-7357-1EDEBAB0C9D7}"/>
              </a:ext>
            </a:extLst>
          </p:cNvPr>
          <p:cNvSpPr txBox="1"/>
          <p:nvPr/>
        </p:nvSpPr>
        <p:spPr>
          <a:xfrm>
            <a:off x="7956485" y="774547"/>
            <a:ext cx="1579278" cy="20928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4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i yrkesaktiv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alder per</a:t>
            </a:r>
            <a:endParaRPr kumimoji="0" lang="nb-NO" sz="54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person 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(Landet 3,6)</a:t>
            </a:r>
          </a:p>
        </p:txBody>
      </p:sp>
      <p:sp>
        <p:nvSpPr>
          <p:cNvPr id="24" name="TekstSylinder 23">
            <a:extLst>
              <a:ext uri="{FF2B5EF4-FFF2-40B4-BE49-F238E27FC236}">
                <a16:creationId xmlns:a16="http://schemas.microsoft.com/office/drawing/2014/main" id="{E00F01DA-3AED-172D-C1E0-0DF7A2E0C611}"/>
              </a:ext>
            </a:extLst>
          </p:cNvPr>
          <p:cNvSpPr txBox="1"/>
          <p:nvPr/>
        </p:nvSpPr>
        <p:spPr>
          <a:xfrm>
            <a:off x="982503" y="4309625"/>
            <a:ext cx="195438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400" b="1" i="0" u="none" strike="noStrike" kern="1200" cap="none" spc="0" normalizeH="0" baseline="0" noProof="0">
                <a:ln>
                  <a:noFill/>
                </a:ln>
                <a:solidFill>
                  <a:srgbClr val="C30000"/>
                </a:solidFill>
                <a:effectLst/>
                <a:uLnTx/>
                <a:uFillTx/>
                <a:latin typeface="Arial" panose="020B0604020202020204" pitchFamily="34" charset="0"/>
                <a:ea typeface="+mn-ea"/>
                <a:cs typeface="Arial" panose="020B0604020202020204" pitchFamily="34" charset="0"/>
              </a:rPr>
              <a:t>2050:</a:t>
            </a:r>
          </a:p>
        </p:txBody>
      </p:sp>
      <p:sp>
        <p:nvSpPr>
          <p:cNvPr id="25" name="TekstSylinder 24">
            <a:extLst>
              <a:ext uri="{FF2B5EF4-FFF2-40B4-BE49-F238E27FC236}">
                <a16:creationId xmlns:a16="http://schemas.microsoft.com/office/drawing/2014/main" id="{ACF3C4D2-E8F4-BA67-F2D1-60106381A020}"/>
              </a:ext>
            </a:extLst>
          </p:cNvPr>
          <p:cNvSpPr txBox="1"/>
          <p:nvPr/>
        </p:nvSpPr>
        <p:spPr>
          <a:xfrm>
            <a:off x="7956485" y="3903809"/>
            <a:ext cx="1579278" cy="20928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4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i yrkesaktiv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alder per</a:t>
            </a:r>
            <a:endParaRPr kumimoji="0" lang="nb-NO" sz="54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person 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(Landet 2,4)</a:t>
            </a:r>
            <a:endParaRPr kumimoji="0" lang="nb-NO" sz="1400" b="0"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endParaRPr>
          </a:p>
        </p:txBody>
      </p:sp>
      <p:sp>
        <p:nvSpPr>
          <p:cNvPr id="26" name="TekstSylinder 25">
            <a:extLst>
              <a:ext uri="{FF2B5EF4-FFF2-40B4-BE49-F238E27FC236}">
                <a16:creationId xmlns:a16="http://schemas.microsoft.com/office/drawing/2014/main" id="{C7370780-AE56-B77F-07AF-1136BECEA1FB}"/>
              </a:ext>
            </a:extLst>
          </p:cNvPr>
          <p:cNvSpPr txBox="1"/>
          <p:nvPr/>
        </p:nvSpPr>
        <p:spPr>
          <a:xfrm>
            <a:off x="7207237" y="6631897"/>
            <a:ext cx="509306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«Yrkesaktiv alder» = 20 til 66 år. Hovedalternativet i befolkningsframskrivingen 2024. Kilde: SSB</a:t>
            </a:r>
          </a:p>
        </p:txBody>
      </p:sp>
      <p:pic>
        <p:nvPicPr>
          <p:cNvPr id="3" name="Grafikk 2" descr="Jente som har necklace">
            <a:extLst>
              <a:ext uri="{FF2B5EF4-FFF2-40B4-BE49-F238E27FC236}">
                <a16:creationId xmlns:a16="http://schemas.microsoft.com/office/drawing/2014/main" id="{D36F753D-9221-481D-8DE6-14A048F914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7834" y="344808"/>
            <a:ext cx="886869" cy="2964860"/>
          </a:xfrm>
          <a:prstGeom prst="rect">
            <a:avLst/>
          </a:prstGeom>
        </p:spPr>
      </p:pic>
      <p:pic>
        <p:nvPicPr>
          <p:cNvPr id="10" name="Grafikk 9" descr="Gamle mann som bruker tang">
            <a:extLst>
              <a:ext uri="{FF2B5EF4-FFF2-40B4-BE49-F238E27FC236}">
                <a16:creationId xmlns:a16="http://schemas.microsoft.com/office/drawing/2014/main" id="{114C88EA-C805-6BDD-F7A6-6A38D709FD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53768" y="378503"/>
            <a:ext cx="1475957" cy="3126697"/>
          </a:xfrm>
          <a:prstGeom prst="rect">
            <a:avLst/>
          </a:prstGeom>
        </p:spPr>
      </p:pic>
      <p:pic>
        <p:nvPicPr>
          <p:cNvPr id="14" name="Grafikk 13" descr="Mann som har hatt og SUIT">
            <a:extLst>
              <a:ext uri="{FF2B5EF4-FFF2-40B4-BE49-F238E27FC236}">
                <a16:creationId xmlns:a16="http://schemas.microsoft.com/office/drawing/2014/main" id="{AE23C790-E573-9070-C0EE-7EF03234B5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7337" y="290450"/>
            <a:ext cx="1042233" cy="3029595"/>
          </a:xfrm>
          <a:prstGeom prst="rect">
            <a:avLst/>
          </a:prstGeom>
        </p:spPr>
      </p:pic>
      <p:pic>
        <p:nvPicPr>
          <p:cNvPr id="18" name="Grafikk 17" descr="Kvinne med protese hånd">
            <a:extLst>
              <a:ext uri="{FF2B5EF4-FFF2-40B4-BE49-F238E27FC236}">
                <a16:creationId xmlns:a16="http://schemas.microsoft.com/office/drawing/2014/main" id="{254EC48C-39FB-097C-08AA-DF011BA424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3740" y="296481"/>
            <a:ext cx="828607" cy="3049015"/>
          </a:xfrm>
          <a:prstGeom prst="rect">
            <a:avLst/>
          </a:prstGeom>
        </p:spPr>
      </p:pic>
      <p:pic>
        <p:nvPicPr>
          <p:cNvPr id="20" name="Grafikk 19" descr="Gamle mann som bruker tang">
            <a:extLst>
              <a:ext uri="{FF2B5EF4-FFF2-40B4-BE49-F238E27FC236}">
                <a16:creationId xmlns:a16="http://schemas.microsoft.com/office/drawing/2014/main" id="{1CD54981-EB1B-283A-A18E-59D4747290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53768" y="3505200"/>
            <a:ext cx="1475957" cy="3126697"/>
          </a:xfrm>
          <a:prstGeom prst="rect">
            <a:avLst/>
          </a:prstGeom>
        </p:spPr>
      </p:pic>
      <p:pic>
        <p:nvPicPr>
          <p:cNvPr id="21" name="Grafikk 20" descr="Mann som har hatt og SUIT">
            <a:extLst>
              <a:ext uri="{FF2B5EF4-FFF2-40B4-BE49-F238E27FC236}">
                <a16:creationId xmlns:a16="http://schemas.microsoft.com/office/drawing/2014/main" id="{BF2E2EBA-C405-6A48-01FB-4572B273BF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7337" y="3417147"/>
            <a:ext cx="1042233" cy="3029595"/>
          </a:xfrm>
          <a:prstGeom prst="rect">
            <a:avLst/>
          </a:prstGeom>
        </p:spPr>
      </p:pic>
      <p:pic>
        <p:nvPicPr>
          <p:cNvPr id="27" name="Grafikk 26" descr="Kvinne med protese hånd">
            <a:extLst>
              <a:ext uri="{FF2B5EF4-FFF2-40B4-BE49-F238E27FC236}">
                <a16:creationId xmlns:a16="http://schemas.microsoft.com/office/drawing/2014/main" id="{6428775B-4A38-213E-F21D-49EA91E9A9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3740" y="3423178"/>
            <a:ext cx="828607" cy="3049015"/>
          </a:xfrm>
          <a:prstGeom prst="rect">
            <a:avLst/>
          </a:prstGeom>
        </p:spPr>
      </p:pic>
      <p:sp>
        <p:nvSpPr>
          <p:cNvPr id="2" name="TekstSylinder 1">
            <a:extLst>
              <a:ext uri="{FF2B5EF4-FFF2-40B4-BE49-F238E27FC236}">
                <a16:creationId xmlns:a16="http://schemas.microsoft.com/office/drawing/2014/main" id="{F7E8B530-8BD4-3BFB-FF5E-0C0E75E5CD50}"/>
              </a:ext>
            </a:extLst>
          </p:cNvPr>
          <p:cNvSpPr txBox="1"/>
          <p:nvPr/>
        </p:nvSpPr>
        <p:spPr>
          <a:xfrm>
            <a:off x="7711011" y="226219"/>
            <a:ext cx="19832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Nordland</a:t>
            </a:r>
          </a:p>
        </p:txBody>
      </p:sp>
    </p:spTree>
    <p:extLst>
      <p:ext uri="{BB962C8B-B14F-4D97-AF65-F5344CB8AC3E}">
        <p14:creationId xmlns:p14="http://schemas.microsoft.com/office/powerpoint/2010/main" val="383500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EE64A8-E361-BAFE-1652-17AA944DED2E}"/>
              </a:ext>
            </a:extLst>
          </p:cNvPr>
          <p:cNvSpPr>
            <a:spLocks noGrp="1"/>
          </p:cNvSpPr>
          <p:nvPr>
            <p:ph type="title"/>
          </p:nvPr>
        </p:nvSpPr>
        <p:spPr>
          <a:xfrm>
            <a:off x="73064" y="344278"/>
            <a:ext cx="3590588" cy="4817327"/>
          </a:xfrm>
        </p:spPr>
        <p:txBody>
          <a:bodyPr>
            <a:normAutofit/>
          </a:bodyPr>
          <a:lstStyle/>
          <a:p>
            <a:r>
              <a:rPr lang="nb-NO" sz="2600" dirty="0"/>
              <a:t>Konjunkturbarometer Nord-Norge:</a:t>
            </a:r>
            <a:br>
              <a:rPr lang="nb-NO" sz="2600" dirty="0"/>
            </a:br>
            <a:br>
              <a:rPr lang="nb-NO" sz="3600" dirty="0"/>
            </a:br>
            <a:r>
              <a:rPr lang="nb-NO" sz="4400" b="1" dirty="0"/>
              <a:t>«</a:t>
            </a:r>
            <a:r>
              <a:rPr lang="nb-NO" sz="3600" b="1" dirty="0"/>
              <a:t>Kampen om arbeidskraft blir tøffest i nord»</a:t>
            </a:r>
          </a:p>
        </p:txBody>
      </p:sp>
      <p:pic>
        <p:nvPicPr>
          <p:cNvPr id="5" name="Plassholder for innhold 4">
            <a:extLst>
              <a:ext uri="{FF2B5EF4-FFF2-40B4-BE49-F238E27FC236}">
                <a16:creationId xmlns:a16="http://schemas.microsoft.com/office/drawing/2014/main" id="{699BD81F-F4BB-10C1-EAA3-BDBB7BC098D8}"/>
              </a:ext>
            </a:extLst>
          </p:cNvPr>
          <p:cNvPicPr>
            <a:picLocks noGrp="1" noChangeAspect="1"/>
          </p:cNvPicPr>
          <p:nvPr>
            <p:ph idx="1"/>
          </p:nvPr>
        </p:nvPicPr>
        <p:blipFill>
          <a:blip r:embed="rId3"/>
          <a:stretch>
            <a:fillRect/>
          </a:stretch>
        </p:blipFill>
        <p:spPr>
          <a:xfrm>
            <a:off x="3791624" y="552179"/>
            <a:ext cx="7909802" cy="5721985"/>
          </a:xfrm>
        </p:spPr>
      </p:pic>
      <p:sp>
        <p:nvSpPr>
          <p:cNvPr id="6" name="TekstSylinder 5">
            <a:extLst>
              <a:ext uri="{FF2B5EF4-FFF2-40B4-BE49-F238E27FC236}">
                <a16:creationId xmlns:a16="http://schemas.microsoft.com/office/drawing/2014/main" id="{4DD5BDD3-6088-5091-807F-752CFC61C0C5}"/>
              </a:ext>
            </a:extLst>
          </p:cNvPr>
          <p:cNvSpPr txBox="1"/>
          <p:nvPr/>
        </p:nvSpPr>
        <p:spPr>
          <a:xfrm>
            <a:off x="3791624" y="6550444"/>
            <a:ext cx="107753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Kilde: kbnn.no </a:t>
            </a:r>
          </a:p>
        </p:txBody>
      </p:sp>
      <p:sp>
        <p:nvSpPr>
          <p:cNvPr id="7" name="TekstSylinder 6">
            <a:extLst>
              <a:ext uri="{FF2B5EF4-FFF2-40B4-BE49-F238E27FC236}">
                <a16:creationId xmlns:a16="http://schemas.microsoft.com/office/drawing/2014/main" id="{5BF9BF13-945A-5D25-E344-E2A960A1737D}"/>
              </a:ext>
            </a:extLst>
          </p:cNvPr>
          <p:cNvSpPr txBox="1"/>
          <p:nvPr/>
        </p:nvSpPr>
        <p:spPr>
          <a:xfrm>
            <a:off x="5071784" y="6550444"/>
            <a:ext cx="161133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TF = Telemarkforskning</a:t>
            </a:r>
          </a:p>
        </p:txBody>
      </p:sp>
    </p:spTree>
    <p:extLst>
      <p:ext uri="{BB962C8B-B14F-4D97-AF65-F5344CB8AC3E}">
        <p14:creationId xmlns:p14="http://schemas.microsoft.com/office/powerpoint/2010/main" val="24244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BB248-E1BA-B609-7148-27F7EFF03FEF}"/>
            </a:ext>
          </a:extLst>
        </p:cNvPr>
        <p:cNvGrpSpPr/>
        <p:nvPr/>
      </p:nvGrpSpPr>
      <p:grpSpPr>
        <a:xfrm>
          <a:off x="0" y="0"/>
          <a:ext cx="0" cy="0"/>
          <a:chOff x="0" y="0"/>
          <a:chExt cx="0" cy="0"/>
        </a:xfrm>
      </p:grpSpPr>
      <p:pic>
        <p:nvPicPr>
          <p:cNvPr id="10" name="Bilde 9">
            <a:extLst>
              <a:ext uri="{FF2B5EF4-FFF2-40B4-BE49-F238E27FC236}">
                <a16:creationId xmlns:a16="http://schemas.microsoft.com/office/drawing/2014/main" id="{C1F9373D-35D6-2104-C809-2A0A854D5B69}"/>
              </a:ext>
            </a:extLst>
          </p:cNvPr>
          <p:cNvPicPr>
            <a:picLocks noChangeAspect="1"/>
          </p:cNvPicPr>
          <p:nvPr/>
        </p:nvPicPr>
        <p:blipFill>
          <a:blip r:embed="rId3"/>
          <a:stretch>
            <a:fillRect/>
          </a:stretch>
        </p:blipFill>
        <p:spPr>
          <a:xfrm>
            <a:off x="3791624" y="552179"/>
            <a:ext cx="7909802" cy="5808054"/>
          </a:xfrm>
          <a:prstGeom prst="rect">
            <a:avLst/>
          </a:prstGeom>
        </p:spPr>
      </p:pic>
      <p:sp>
        <p:nvSpPr>
          <p:cNvPr id="2" name="Tittel 1">
            <a:extLst>
              <a:ext uri="{FF2B5EF4-FFF2-40B4-BE49-F238E27FC236}">
                <a16:creationId xmlns:a16="http://schemas.microsoft.com/office/drawing/2014/main" id="{86C4D792-5058-CDC0-D2C1-44DE4D6FC233}"/>
              </a:ext>
            </a:extLst>
          </p:cNvPr>
          <p:cNvSpPr>
            <a:spLocks noGrp="1"/>
          </p:cNvSpPr>
          <p:nvPr>
            <p:ph type="title"/>
          </p:nvPr>
        </p:nvSpPr>
        <p:spPr>
          <a:xfrm>
            <a:off x="73064" y="344278"/>
            <a:ext cx="3590588" cy="4817327"/>
          </a:xfrm>
        </p:spPr>
        <p:txBody>
          <a:bodyPr>
            <a:normAutofit/>
          </a:bodyPr>
          <a:lstStyle/>
          <a:p>
            <a:r>
              <a:rPr lang="nb-NO" sz="2600" dirty="0"/>
              <a:t>Konjunkturbarometer Nord-Norge:</a:t>
            </a:r>
            <a:br>
              <a:rPr lang="nb-NO" sz="2600" dirty="0"/>
            </a:br>
            <a:br>
              <a:rPr lang="nb-NO" sz="3600" dirty="0"/>
            </a:br>
            <a:r>
              <a:rPr lang="nb-NO" sz="4400" b="1" dirty="0"/>
              <a:t>«</a:t>
            </a:r>
            <a:r>
              <a:rPr lang="nb-NO" sz="3600" b="1" dirty="0"/>
              <a:t>Færre yrkesaktive tilgjengelig for næringslivet»</a:t>
            </a:r>
          </a:p>
        </p:txBody>
      </p:sp>
      <p:sp>
        <p:nvSpPr>
          <p:cNvPr id="6" name="TekstSylinder 5">
            <a:extLst>
              <a:ext uri="{FF2B5EF4-FFF2-40B4-BE49-F238E27FC236}">
                <a16:creationId xmlns:a16="http://schemas.microsoft.com/office/drawing/2014/main" id="{60CD363F-2119-53E6-590C-99370F6EE8BA}"/>
              </a:ext>
            </a:extLst>
          </p:cNvPr>
          <p:cNvSpPr txBox="1"/>
          <p:nvPr/>
        </p:nvSpPr>
        <p:spPr>
          <a:xfrm>
            <a:off x="3791624" y="6550444"/>
            <a:ext cx="107753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Kilde: kbnn.no </a:t>
            </a:r>
          </a:p>
        </p:txBody>
      </p:sp>
      <p:sp>
        <p:nvSpPr>
          <p:cNvPr id="7" name="TekstSylinder 6">
            <a:extLst>
              <a:ext uri="{FF2B5EF4-FFF2-40B4-BE49-F238E27FC236}">
                <a16:creationId xmlns:a16="http://schemas.microsoft.com/office/drawing/2014/main" id="{C7BC798B-916D-318F-BC03-D17CE1FCD942}"/>
              </a:ext>
            </a:extLst>
          </p:cNvPr>
          <p:cNvSpPr txBox="1"/>
          <p:nvPr/>
        </p:nvSpPr>
        <p:spPr>
          <a:xfrm>
            <a:off x="5071784" y="6550444"/>
            <a:ext cx="161133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TF = Telemarkforskning</a:t>
            </a:r>
          </a:p>
        </p:txBody>
      </p:sp>
    </p:spTree>
    <p:extLst>
      <p:ext uri="{BB962C8B-B14F-4D97-AF65-F5344CB8AC3E}">
        <p14:creationId xmlns:p14="http://schemas.microsoft.com/office/powerpoint/2010/main" val="84278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apparat, høyttaler, megafon&#10;&#10;Automatisk generert beskrivelse">
            <a:extLst>
              <a:ext uri="{FF2B5EF4-FFF2-40B4-BE49-F238E27FC236}">
                <a16:creationId xmlns:a16="http://schemas.microsoft.com/office/drawing/2014/main" id="{A864B7DD-B4EE-DE4D-29B2-359DAF431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3745"/>
            <a:ext cx="12192000" cy="5910509"/>
          </a:xfrm>
          <a:prstGeom prst="rect">
            <a:avLst/>
          </a:prstGeom>
        </p:spPr>
      </p:pic>
      <p:sp>
        <p:nvSpPr>
          <p:cNvPr id="4" name="Tittel 3">
            <a:extLst>
              <a:ext uri="{FF2B5EF4-FFF2-40B4-BE49-F238E27FC236}">
                <a16:creationId xmlns:a16="http://schemas.microsoft.com/office/drawing/2014/main" id="{D8B3E3D1-A64F-6C49-A65E-78234E99BA50}"/>
              </a:ext>
            </a:extLst>
          </p:cNvPr>
          <p:cNvSpPr>
            <a:spLocks noGrp="1"/>
          </p:cNvSpPr>
          <p:nvPr>
            <p:ph type="ctrTitle"/>
          </p:nvPr>
        </p:nvSpPr>
        <p:spPr>
          <a:xfrm>
            <a:off x="4661210" y="2488890"/>
            <a:ext cx="7613382" cy="1396431"/>
          </a:xfrm>
        </p:spPr>
        <p:txBody>
          <a:bodyPr/>
          <a:lstStyle/>
          <a:p>
            <a:r>
              <a:rPr lang="nb-NO" dirty="0">
                <a:solidFill>
                  <a:schemeClr val="accent6">
                    <a:lumMod val="75000"/>
                  </a:schemeClr>
                </a:solidFill>
              </a:rPr>
              <a:t>Arbeidsmarkedet nå!</a:t>
            </a:r>
          </a:p>
        </p:txBody>
      </p:sp>
      <p:sp>
        <p:nvSpPr>
          <p:cNvPr id="5" name="Undertittel 4">
            <a:extLst>
              <a:ext uri="{FF2B5EF4-FFF2-40B4-BE49-F238E27FC236}">
                <a16:creationId xmlns:a16="http://schemas.microsoft.com/office/drawing/2014/main" id="{972C9742-7508-1E46-970C-66D5DB19D6F4}"/>
              </a:ext>
            </a:extLst>
          </p:cNvPr>
          <p:cNvSpPr>
            <a:spLocks noGrp="1"/>
          </p:cNvSpPr>
          <p:nvPr>
            <p:ph type="subTitle" idx="1"/>
          </p:nvPr>
        </p:nvSpPr>
        <p:spPr>
          <a:xfrm>
            <a:off x="4661210" y="3389736"/>
            <a:ext cx="6383837" cy="991169"/>
          </a:xfrm>
        </p:spPr>
        <p:txBody>
          <a:bodyPr/>
          <a:lstStyle/>
          <a:p>
            <a:r>
              <a:rPr lang="nb-NO" dirty="0"/>
              <a:t>Navs bedriftsundersøkelse 2025</a:t>
            </a:r>
          </a:p>
        </p:txBody>
      </p:sp>
      <p:pic>
        <p:nvPicPr>
          <p:cNvPr id="16" name="Bilde 15" descr="Et bilde som inneholder logo&#10;&#10;Automatisk generert beskrivelse">
            <a:extLst>
              <a:ext uri="{FF2B5EF4-FFF2-40B4-BE49-F238E27FC236}">
                <a16:creationId xmlns:a16="http://schemas.microsoft.com/office/drawing/2014/main" id="{3D6259C9-4874-6EBC-BAB5-E6A9553A6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9026" y="5233423"/>
            <a:ext cx="1372042" cy="863345"/>
          </a:xfrm>
          <a:prstGeom prst="rect">
            <a:avLst/>
          </a:prstGeom>
        </p:spPr>
      </p:pic>
    </p:spTree>
    <p:extLst>
      <p:ext uri="{BB962C8B-B14F-4D97-AF65-F5344CB8AC3E}">
        <p14:creationId xmlns:p14="http://schemas.microsoft.com/office/powerpoint/2010/main" val="3321392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AC1B3-1303-9D0C-0B00-AA160CB4605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5EFD4C3-3A5B-51E8-C115-6B464FF45EC0}"/>
              </a:ext>
            </a:extLst>
          </p:cNvPr>
          <p:cNvSpPr>
            <a:spLocks noGrp="1"/>
          </p:cNvSpPr>
          <p:nvPr>
            <p:ph type="title"/>
          </p:nvPr>
        </p:nvSpPr>
        <p:spPr>
          <a:xfrm>
            <a:off x="838199" y="2151641"/>
            <a:ext cx="6033380" cy="2063967"/>
          </a:xfrm>
        </p:spPr>
        <p:txBody>
          <a:bodyPr anchor="ctr">
            <a:normAutofit fontScale="90000"/>
          </a:bodyPr>
          <a:lstStyle/>
          <a:p>
            <a:r>
              <a:rPr lang="nb-NO" sz="4000" b="1" dirty="0"/>
              <a:t>Yrker innen helse, pleie og omsorg har vært vanskeligst å rekruttere til</a:t>
            </a:r>
          </a:p>
        </p:txBody>
      </p:sp>
      <p:sp>
        <p:nvSpPr>
          <p:cNvPr id="4" name="Plassholder for tekst 1">
            <a:extLst>
              <a:ext uri="{FF2B5EF4-FFF2-40B4-BE49-F238E27FC236}">
                <a16:creationId xmlns:a16="http://schemas.microsoft.com/office/drawing/2014/main" id="{D15D80D4-9AD5-2EFC-D26A-9448BB01045C}"/>
              </a:ext>
            </a:extLst>
          </p:cNvPr>
          <p:cNvSpPr>
            <a:spLocks noGrp="1"/>
          </p:cNvSpPr>
          <p:nvPr>
            <p:ph sz="half" idx="2"/>
          </p:nvPr>
        </p:nvSpPr>
        <p:spPr>
          <a:xfrm>
            <a:off x="838199" y="5307979"/>
            <a:ext cx="5779957" cy="1427357"/>
          </a:xfrm>
        </p:spPr>
        <p:txBody>
          <a:bodyPr>
            <a:normAutofit/>
          </a:bodyPr>
          <a:lstStyle/>
          <a:p>
            <a:pPr>
              <a:lnSpc>
                <a:spcPct val="110000"/>
              </a:lnSpc>
              <a:spcAft>
                <a:spcPts val="800"/>
              </a:spcAft>
            </a:pPr>
            <a:r>
              <a:rPr lang="nb-NO" sz="1200" dirty="0"/>
              <a:t>Utvalget i årets bedriftsundersøkelse inneholder færre virksomheter fra kommunale helse- og omsorgstjenester enn i 2024. Dette er virksomheter som normalt mangler mange ansatte, og særlig sykepleiere. </a:t>
            </a:r>
          </a:p>
          <a:p>
            <a:pPr>
              <a:lnSpc>
                <a:spcPct val="110000"/>
              </a:lnSpc>
              <a:spcBef>
                <a:spcPts val="0"/>
              </a:spcBef>
              <a:spcAft>
                <a:spcPts val="800"/>
              </a:spcAft>
            </a:pPr>
            <a:r>
              <a:rPr lang="nb-NO" sz="1200" dirty="0"/>
              <a:t>Vi anslår derfor at mangelen i helse, pleie og omsorg mest sannsynlig ville vært høyere om utvalget hadde like mange bedrifter fra denne delen av næringen som i fjor</a:t>
            </a:r>
          </a:p>
        </p:txBody>
      </p:sp>
      <p:graphicFrame>
        <p:nvGraphicFramePr>
          <p:cNvPr id="8" name="Tabell 7">
            <a:extLst>
              <a:ext uri="{FF2B5EF4-FFF2-40B4-BE49-F238E27FC236}">
                <a16:creationId xmlns:a16="http://schemas.microsoft.com/office/drawing/2014/main" id="{B8F91721-421E-B787-4636-63906823A2DC}"/>
              </a:ext>
            </a:extLst>
          </p:cNvPr>
          <p:cNvGraphicFramePr>
            <a:graphicFrameLocks noGrp="1"/>
          </p:cNvGraphicFramePr>
          <p:nvPr>
            <p:extLst>
              <p:ext uri="{D42A27DB-BD31-4B8C-83A1-F6EECF244321}">
                <p14:modId xmlns:p14="http://schemas.microsoft.com/office/powerpoint/2010/main" val="1417651375"/>
              </p:ext>
            </p:extLst>
          </p:nvPr>
        </p:nvGraphicFramePr>
        <p:xfrm>
          <a:off x="7213856" y="401811"/>
          <a:ext cx="4549676" cy="5563629"/>
        </p:xfrm>
        <a:graphic>
          <a:graphicData uri="http://schemas.openxmlformats.org/drawingml/2006/table">
            <a:tbl>
              <a:tblPr bandRow="1">
                <a:tableStyleId>{3B4B98B0-60AC-42C2-AFA5-B58CD77FA1E5}</a:tableStyleId>
              </a:tblPr>
              <a:tblGrid>
                <a:gridCol w="2710158">
                  <a:extLst>
                    <a:ext uri="{9D8B030D-6E8A-4147-A177-3AD203B41FA5}">
                      <a16:colId xmlns:a16="http://schemas.microsoft.com/office/drawing/2014/main" val="2657099207"/>
                    </a:ext>
                  </a:extLst>
                </a:gridCol>
                <a:gridCol w="1839518">
                  <a:extLst>
                    <a:ext uri="{9D8B030D-6E8A-4147-A177-3AD203B41FA5}">
                      <a16:colId xmlns:a16="http://schemas.microsoft.com/office/drawing/2014/main" val="4223210786"/>
                    </a:ext>
                  </a:extLst>
                </a:gridCol>
              </a:tblGrid>
              <a:tr h="1090344">
                <a:tc>
                  <a:txBody>
                    <a:bodyPr/>
                    <a:lstStyle/>
                    <a:p>
                      <a:pPr algn="l" fontAlgn="ctr"/>
                      <a:r>
                        <a:rPr lang="nb-NO" sz="1600" b="1" u="none" strike="noStrike" dirty="0">
                          <a:solidFill>
                            <a:srgbClr val="FFFFFF"/>
                          </a:solidFill>
                          <a:effectLst/>
                        </a:rPr>
                        <a:t> </a:t>
                      </a:r>
                      <a:r>
                        <a:rPr lang="nb-NO" sz="1600" b="1" u="none" strike="noStrike" dirty="0">
                          <a:solidFill>
                            <a:schemeClr val="tx1"/>
                          </a:solidFill>
                          <a:effectLst/>
                        </a:rPr>
                        <a:t>Yrkesgrupper</a:t>
                      </a:r>
                      <a:endParaRPr lang="nb-NO" sz="1600" b="1" i="0" u="none" strike="noStrike" dirty="0">
                        <a:solidFill>
                          <a:schemeClr val="tx1"/>
                        </a:solidFill>
                        <a:effectLst/>
                        <a:latin typeface="Arial" panose="020B0604020202020204" pitchFamily="34" charset="0"/>
                      </a:endParaRPr>
                    </a:p>
                  </a:txBody>
                  <a:tcPr marL="6350" marR="6350" marT="6350" marB="0" anchor="ctr"/>
                </a:tc>
                <a:tc>
                  <a:txBody>
                    <a:bodyPr/>
                    <a:lstStyle/>
                    <a:p>
                      <a:pPr algn="ctr" fontAlgn="ctr"/>
                      <a:r>
                        <a:rPr lang="nb-NO" sz="1600" b="1" u="none" strike="noStrike" dirty="0">
                          <a:solidFill>
                            <a:srgbClr val="000000"/>
                          </a:solidFill>
                          <a:effectLst/>
                        </a:rPr>
                        <a:t>Mangel på arbeidskraft</a:t>
                      </a:r>
                      <a:endParaRPr lang="nb-NO" sz="1600" b="1"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707160955"/>
                  </a:ext>
                </a:extLst>
              </a:tr>
              <a:tr h="298219">
                <a:tc>
                  <a:txBody>
                    <a:bodyPr/>
                    <a:lstStyle/>
                    <a:p>
                      <a:pPr algn="l" rtl="0" fontAlgn="ctr"/>
                      <a:r>
                        <a:rPr lang="nb-NO" sz="1600" b="0" i="0" u="none" strike="noStrike">
                          <a:solidFill>
                            <a:srgbClr val="000000"/>
                          </a:solidFill>
                          <a:effectLst/>
                          <a:latin typeface="Calibri" panose="020F0502020204030204" pitchFamily="34" charset="0"/>
                        </a:rPr>
                        <a:t>Helse, pleie og omsorg</a:t>
                      </a:r>
                    </a:p>
                  </a:txBody>
                  <a:tcPr marL="7620" marR="7620" marT="7620" marB="0" anchor="ctr"/>
                </a:tc>
                <a:tc>
                  <a:txBody>
                    <a:bodyPr/>
                    <a:lstStyle/>
                    <a:p>
                      <a:pPr algn="ctr" rtl="0" fontAlgn="ctr"/>
                      <a:r>
                        <a:rPr lang="nb-NO" sz="1600" b="0" i="0" u="none" strike="noStrike">
                          <a:solidFill>
                            <a:srgbClr val="000000"/>
                          </a:solidFill>
                          <a:effectLst/>
                          <a:latin typeface="Calibri" panose="020F0502020204030204" pitchFamily="34" charset="0"/>
                        </a:rPr>
                        <a:t>10 900</a:t>
                      </a:r>
                    </a:p>
                  </a:txBody>
                  <a:tcPr marL="7620" marR="7620" marT="7620" marB="0" anchor="ctr"/>
                </a:tc>
                <a:extLst>
                  <a:ext uri="{0D108BD9-81ED-4DB2-BD59-A6C34878D82A}">
                    <a16:rowId xmlns:a16="http://schemas.microsoft.com/office/drawing/2014/main" val="2954572768"/>
                  </a:ext>
                </a:extLst>
              </a:tr>
              <a:tr h="298219">
                <a:tc>
                  <a:txBody>
                    <a:bodyPr/>
                    <a:lstStyle/>
                    <a:p>
                      <a:pPr algn="l" rtl="0" fontAlgn="ctr"/>
                      <a:r>
                        <a:rPr lang="nb-NO" sz="1600" b="0" i="0" u="none" strike="noStrike">
                          <a:solidFill>
                            <a:srgbClr val="000000"/>
                          </a:solidFill>
                          <a:effectLst/>
                          <a:latin typeface="Calibri" panose="020F0502020204030204" pitchFamily="34" charset="0"/>
                        </a:rPr>
                        <a:t>Industriarbeid</a:t>
                      </a:r>
                    </a:p>
                  </a:txBody>
                  <a:tcPr marL="7620" marR="7620" marT="7620" marB="0" anchor="ctr"/>
                </a:tc>
                <a:tc>
                  <a:txBody>
                    <a:bodyPr/>
                    <a:lstStyle/>
                    <a:p>
                      <a:pPr algn="ctr" rtl="0" fontAlgn="ctr"/>
                      <a:r>
                        <a:rPr lang="nb-NO" sz="1600" b="0" i="0" u="none" strike="noStrike">
                          <a:solidFill>
                            <a:srgbClr val="000000"/>
                          </a:solidFill>
                          <a:effectLst/>
                          <a:latin typeface="Calibri" panose="020F0502020204030204" pitchFamily="34" charset="0"/>
                        </a:rPr>
                        <a:t>7 300</a:t>
                      </a:r>
                    </a:p>
                  </a:txBody>
                  <a:tcPr marL="7620" marR="7620" marT="7620" marB="0" anchor="ctr"/>
                </a:tc>
                <a:extLst>
                  <a:ext uri="{0D108BD9-81ED-4DB2-BD59-A6C34878D82A}">
                    <a16:rowId xmlns:a16="http://schemas.microsoft.com/office/drawing/2014/main" val="3541029959"/>
                  </a:ext>
                </a:extLst>
              </a:tr>
              <a:tr h="298219">
                <a:tc>
                  <a:txBody>
                    <a:bodyPr/>
                    <a:lstStyle/>
                    <a:p>
                      <a:pPr algn="l" rtl="0" fontAlgn="ctr"/>
                      <a:r>
                        <a:rPr lang="nb-NO" sz="1600" b="0" i="0" u="none" strike="noStrike">
                          <a:solidFill>
                            <a:srgbClr val="000000"/>
                          </a:solidFill>
                          <a:effectLst/>
                          <a:latin typeface="Calibri" panose="020F0502020204030204" pitchFamily="34" charset="0"/>
                        </a:rPr>
                        <a:t>Bygg og anlegg</a:t>
                      </a:r>
                    </a:p>
                  </a:txBody>
                  <a:tcPr marL="7620" marR="7620" marT="7620" marB="0" anchor="ctr"/>
                </a:tc>
                <a:tc>
                  <a:txBody>
                    <a:bodyPr/>
                    <a:lstStyle/>
                    <a:p>
                      <a:pPr algn="ctr" rtl="0" fontAlgn="ctr"/>
                      <a:r>
                        <a:rPr lang="nb-NO" sz="1600" b="0" i="0" u="none" strike="noStrike">
                          <a:solidFill>
                            <a:srgbClr val="000000"/>
                          </a:solidFill>
                          <a:effectLst/>
                          <a:latin typeface="Calibri" panose="020F0502020204030204" pitchFamily="34" charset="0"/>
                        </a:rPr>
                        <a:t>4 050</a:t>
                      </a:r>
                    </a:p>
                  </a:txBody>
                  <a:tcPr marL="7620" marR="7620" marT="7620" marB="0" anchor="ctr"/>
                </a:tc>
                <a:extLst>
                  <a:ext uri="{0D108BD9-81ED-4DB2-BD59-A6C34878D82A}">
                    <a16:rowId xmlns:a16="http://schemas.microsoft.com/office/drawing/2014/main" val="1735316102"/>
                  </a:ext>
                </a:extLst>
              </a:tr>
              <a:tr h="298219">
                <a:tc>
                  <a:txBody>
                    <a:bodyPr/>
                    <a:lstStyle/>
                    <a:p>
                      <a:pPr algn="l" rtl="0" fontAlgn="ctr"/>
                      <a:r>
                        <a:rPr lang="nb-NO" sz="1600" b="0" i="0" u="none" strike="noStrike">
                          <a:solidFill>
                            <a:srgbClr val="000000"/>
                          </a:solidFill>
                          <a:effectLst/>
                          <a:latin typeface="Calibri" panose="020F0502020204030204" pitchFamily="34" charset="0"/>
                        </a:rPr>
                        <a:t>Reiseliv og transport</a:t>
                      </a:r>
                    </a:p>
                  </a:txBody>
                  <a:tcPr marL="7620" marR="7620" marT="7620" marB="0" anchor="ctr"/>
                </a:tc>
                <a:tc>
                  <a:txBody>
                    <a:bodyPr/>
                    <a:lstStyle/>
                    <a:p>
                      <a:pPr algn="ctr" rtl="0" fontAlgn="ctr"/>
                      <a:r>
                        <a:rPr lang="nb-NO" sz="1600" b="0" i="0" u="none" strike="noStrike">
                          <a:solidFill>
                            <a:srgbClr val="000000"/>
                          </a:solidFill>
                          <a:effectLst/>
                          <a:latin typeface="Calibri" panose="020F0502020204030204" pitchFamily="34" charset="0"/>
                        </a:rPr>
                        <a:t>3 400</a:t>
                      </a:r>
                    </a:p>
                  </a:txBody>
                  <a:tcPr marL="7620" marR="7620" marT="7620" marB="0" anchor="ctr"/>
                </a:tc>
                <a:extLst>
                  <a:ext uri="{0D108BD9-81ED-4DB2-BD59-A6C34878D82A}">
                    <a16:rowId xmlns:a16="http://schemas.microsoft.com/office/drawing/2014/main" val="3326356062"/>
                  </a:ext>
                </a:extLst>
              </a:tr>
              <a:tr h="298219">
                <a:tc>
                  <a:txBody>
                    <a:bodyPr/>
                    <a:lstStyle/>
                    <a:p>
                      <a:pPr algn="l" rtl="0" fontAlgn="ctr"/>
                      <a:r>
                        <a:rPr lang="nb-NO" sz="1600" b="0" i="0" u="none" strike="noStrike">
                          <a:solidFill>
                            <a:srgbClr val="000000"/>
                          </a:solidFill>
                          <a:effectLst/>
                          <a:latin typeface="Calibri" panose="020F0502020204030204" pitchFamily="34" charset="0"/>
                        </a:rPr>
                        <a:t>Serviceyrker og annet arbeid</a:t>
                      </a:r>
                    </a:p>
                  </a:txBody>
                  <a:tcPr marL="7620" marR="7620" marT="7620" marB="0" anchor="ctr"/>
                </a:tc>
                <a:tc>
                  <a:txBody>
                    <a:bodyPr/>
                    <a:lstStyle/>
                    <a:p>
                      <a:pPr algn="ctr" rtl="0" fontAlgn="ctr"/>
                      <a:r>
                        <a:rPr lang="nb-NO" sz="1600" b="0" i="0" u="none" strike="noStrike">
                          <a:solidFill>
                            <a:srgbClr val="000000"/>
                          </a:solidFill>
                          <a:effectLst/>
                          <a:latin typeface="Calibri" panose="020F0502020204030204" pitchFamily="34" charset="0"/>
                        </a:rPr>
                        <a:t>3 400</a:t>
                      </a:r>
                    </a:p>
                  </a:txBody>
                  <a:tcPr marL="7620" marR="7620" marT="7620" marB="0" anchor="ctr"/>
                </a:tc>
                <a:extLst>
                  <a:ext uri="{0D108BD9-81ED-4DB2-BD59-A6C34878D82A}">
                    <a16:rowId xmlns:a16="http://schemas.microsoft.com/office/drawing/2014/main" val="1712874442"/>
                  </a:ext>
                </a:extLst>
              </a:tr>
              <a:tr h="298219">
                <a:tc>
                  <a:txBody>
                    <a:bodyPr/>
                    <a:lstStyle/>
                    <a:p>
                      <a:pPr algn="l" rtl="0" fontAlgn="ctr"/>
                      <a:r>
                        <a:rPr lang="nb-NO" sz="1600" b="0" i="0" u="none" strike="noStrike">
                          <a:solidFill>
                            <a:srgbClr val="000000"/>
                          </a:solidFill>
                          <a:effectLst/>
                          <a:latin typeface="Calibri" panose="020F0502020204030204" pitchFamily="34" charset="0"/>
                        </a:rPr>
                        <a:t>Butikk- og salgsarbeid</a:t>
                      </a:r>
                    </a:p>
                  </a:txBody>
                  <a:tcPr marL="7620" marR="7620" marT="7620" marB="0" anchor="ctr"/>
                </a:tc>
                <a:tc>
                  <a:txBody>
                    <a:bodyPr/>
                    <a:lstStyle/>
                    <a:p>
                      <a:pPr algn="ctr" rtl="0" fontAlgn="ctr"/>
                      <a:r>
                        <a:rPr lang="nb-NO" sz="1600" b="0" i="0" u="none" strike="noStrike">
                          <a:solidFill>
                            <a:srgbClr val="000000"/>
                          </a:solidFill>
                          <a:effectLst/>
                          <a:latin typeface="Calibri" panose="020F0502020204030204" pitchFamily="34" charset="0"/>
                        </a:rPr>
                        <a:t>2 300</a:t>
                      </a:r>
                    </a:p>
                  </a:txBody>
                  <a:tcPr marL="7620" marR="7620" marT="7620" marB="0" anchor="ctr"/>
                </a:tc>
                <a:extLst>
                  <a:ext uri="{0D108BD9-81ED-4DB2-BD59-A6C34878D82A}">
                    <a16:rowId xmlns:a16="http://schemas.microsoft.com/office/drawing/2014/main" val="101560836"/>
                  </a:ext>
                </a:extLst>
              </a:tr>
              <a:tr h="298219">
                <a:tc>
                  <a:txBody>
                    <a:bodyPr/>
                    <a:lstStyle/>
                    <a:p>
                      <a:pPr algn="l" rtl="0" fontAlgn="ctr"/>
                      <a:r>
                        <a:rPr lang="nb-NO" sz="1600" b="0" i="0" u="none" strike="noStrike">
                          <a:solidFill>
                            <a:srgbClr val="000000"/>
                          </a:solidFill>
                          <a:effectLst/>
                          <a:latin typeface="Calibri" panose="020F0502020204030204" pitchFamily="34" charset="0"/>
                        </a:rPr>
                        <a:t>Ingeniør- og ikt-fag</a:t>
                      </a:r>
                    </a:p>
                  </a:txBody>
                  <a:tcPr marL="7620" marR="7620" marT="7620" marB="0" anchor="ctr"/>
                </a:tc>
                <a:tc>
                  <a:txBody>
                    <a:bodyPr/>
                    <a:lstStyle/>
                    <a:p>
                      <a:pPr algn="ctr" rtl="0" fontAlgn="ctr"/>
                      <a:r>
                        <a:rPr lang="nb-NO" sz="1600" b="0" i="0" u="none" strike="noStrike">
                          <a:solidFill>
                            <a:srgbClr val="000000"/>
                          </a:solidFill>
                          <a:effectLst/>
                          <a:latin typeface="Calibri" panose="020F0502020204030204" pitchFamily="34" charset="0"/>
                        </a:rPr>
                        <a:t>2 200</a:t>
                      </a:r>
                    </a:p>
                  </a:txBody>
                  <a:tcPr marL="7620" marR="7620" marT="7620" marB="0" anchor="ctr"/>
                </a:tc>
                <a:extLst>
                  <a:ext uri="{0D108BD9-81ED-4DB2-BD59-A6C34878D82A}">
                    <a16:rowId xmlns:a16="http://schemas.microsoft.com/office/drawing/2014/main" val="670730157"/>
                  </a:ext>
                </a:extLst>
              </a:tr>
              <a:tr h="298219">
                <a:tc>
                  <a:txBody>
                    <a:bodyPr/>
                    <a:lstStyle/>
                    <a:p>
                      <a:pPr algn="l" rtl="0" fontAlgn="ctr"/>
                      <a:r>
                        <a:rPr lang="nb-NO" sz="1600" b="0" i="0" u="none" strike="noStrike">
                          <a:solidFill>
                            <a:srgbClr val="000000"/>
                          </a:solidFill>
                          <a:effectLst/>
                          <a:latin typeface="Calibri" panose="020F0502020204030204" pitchFamily="34" charset="0"/>
                        </a:rPr>
                        <a:t>Undervisning</a:t>
                      </a:r>
                    </a:p>
                  </a:txBody>
                  <a:tcPr marL="7620" marR="7620" marT="7620" marB="0" anchor="ctr"/>
                </a:tc>
                <a:tc>
                  <a:txBody>
                    <a:bodyPr/>
                    <a:lstStyle/>
                    <a:p>
                      <a:pPr algn="ctr" rtl="0" fontAlgn="ctr"/>
                      <a:r>
                        <a:rPr lang="nb-NO" sz="1600" b="0" i="0" u="none" strike="noStrike">
                          <a:solidFill>
                            <a:srgbClr val="000000"/>
                          </a:solidFill>
                          <a:effectLst/>
                          <a:latin typeface="Calibri" panose="020F0502020204030204" pitchFamily="34" charset="0"/>
                        </a:rPr>
                        <a:t>1 750</a:t>
                      </a:r>
                    </a:p>
                  </a:txBody>
                  <a:tcPr marL="7620" marR="7620" marT="7620" marB="0" anchor="ctr"/>
                </a:tc>
                <a:extLst>
                  <a:ext uri="{0D108BD9-81ED-4DB2-BD59-A6C34878D82A}">
                    <a16:rowId xmlns:a16="http://schemas.microsoft.com/office/drawing/2014/main" val="2961799770"/>
                  </a:ext>
                </a:extLst>
              </a:tr>
              <a:tr h="298219">
                <a:tc>
                  <a:txBody>
                    <a:bodyPr/>
                    <a:lstStyle/>
                    <a:p>
                      <a:pPr algn="l" rtl="0" fontAlgn="ctr"/>
                      <a:r>
                        <a:rPr lang="nb-NO" sz="1600" b="0" i="0" u="none" strike="noStrike">
                          <a:solidFill>
                            <a:srgbClr val="000000"/>
                          </a:solidFill>
                          <a:effectLst/>
                          <a:latin typeface="Calibri" panose="020F0502020204030204" pitchFamily="34" charset="0"/>
                        </a:rPr>
                        <a:t>Meglere og konsulenter</a:t>
                      </a:r>
                    </a:p>
                  </a:txBody>
                  <a:tcPr marL="7620" marR="7620" marT="7620" marB="0" anchor="ctr"/>
                </a:tc>
                <a:tc>
                  <a:txBody>
                    <a:bodyPr/>
                    <a:lstStyle/>
                    <a:p>
                      <a:pPr algn="ctr" rtl="0" fontAlgn="ctr"/>
                      <a:r>
                        <a:rPr lang="nb-NO" sz="1600" b="0" i="0" u="none" strike="noStrike">
                          <a:solidFill>
                            <a:srgbClr val="000000"/>
                          </a:solidFill>
                          <a:effectLst/>
                          <a:latin typeface="Calibri" panose="020F0502020204030204" pitchFamily="34" charset="0"/>
                        </a:rPr>
                        <a:t>1 200</a:t>
                      </a:r>
                    </a:p>
                  </a:txBody>
                  <a:tcPr marL="7620" marR="7620" marT="7620" marB="0" anchor="ctr"/>
                </a:tc>
                <a:extLst>
                  <a:ext uri="{0D108BD9-81ED-4DB2-BD59-A6C34878D82A}">
                    <a16:rowId xmlns:a16="http://schemas.microsoft.com/office/drawing/2014/main" val="3723101021"/>
                  </a:ext>
                </a:extLst>
              </a:tr>
              <a:tr h="298219">
                <a:tc>
                  <a:txBody>
                    <a:bodyPr/>
                    <a:lstStyle/>
                    <a:p>
                      <a:pPr algn="l" rtl="0" fontAlgn="ctr"/>
                      <a:r>
                        <a:rPr lang="nb-NO" sz="1600" b="0" i="0" u="none" strike="noStrike">
                          <a:solidFill>
                            <a:srgbClr val="000000"/>
                          </a:solidFill>
                          <a:effectLst/>
                          <a:latin typeface="Calibri" panose="020F0502020204030204" pitchFamily="34" charset="0"/>
                        </a:rPr>
                        <a:t>Kontorarbeid</a:t>
                      </a:r>
                    </a:p>
                  </a:txBody>
                  <a:tcPr marL="7620" marR="7620" marT="7620" marB="0" anchor="ctr"/>
                </a:tc>
                <a:tc>
                  <a:txBody>
                    <a:bodyPr/>
                    <a:lstStyle/>
                    <a:p>
                      <a:pPr algn="ctr" rtl="0" fontAlgn="ctr"/>
                      <a:r>
                        <a:rPr lang="nb-NO" sz="1600" b="0" i="0" u="none" strike="noStrike">
                          <a:solidFill>
                            <a:srgbClr val="000000"/>
                          </a:solidFill>
                          <a:effectLst/>
                          <a:latin typeface="Calibri" panose="020F0502020204030204" pitchFamily="34" charset="0"/>
                        </a:rPr>
                        <a:t>800</a:t>
                      </a:r>
                    </a:p>
                  </a:txBody>
                  <a:tcPr marL="7620" marR="7620" marT="7620" marB="0" anchor="ctr"/>
                </a:tc>
                <a:extLst>
                  <a:ext uri="{0D108BD9-81ED-4DB2-BD59-A6C34878D82A}">
                    <a16:rowId xmlns:a16="http://schemas.microsoft.com/office/drawing/2014/main" val="955510236"/>
                  </a:ext>
                </a:extLst>
              </a:tr>
              <a:tr h="298219">
                <a:tc>
                  <a:txBody>
                    <a:bodyPr/>
                    <a:lstStyle/>
                    <a:p>
                      <a:pPr algn="l" rtl="0" fontAlgn="ctr"/>
                      <a:r>
                        <a:rPr lang="nb-NO" sz="1600" b="0" i="0" u="none" strike="noStrike">
                          <a:solidFill>
                            <a:srgbClr val="000000"/>
                          </a:solidFill>
                          <a:effectLst/>
                          <a:latin typeface="Calibri" panose="020F0502020204030204" pitchFamily="34" charset="0"/>
                        </a:rPr>
                        <a:t>Akademiske yrker</a:t>
                      </a:r>
                    </a:p>
                  </a:txBody>
                  <a:tcPr marL="7620" marR="7620" marT="7620" marB="0" anchor="ctr"/>
                </a:tc>
                <a:tc>
                  <a:txBody>
                    <a:bodyPr/>
                    <a:lstStyle/>
                    <a:p>
                      <a:pPr algn="ctr" rtl="0" fontAlgn="ctr"/>
                      <a:r>
                        <a:rPr lang="nb-NO" sz="1600" b="0" i="0" u="none" strike="noStrike">
                          <a:solidFill>
                            <a:srgbClr val="000000"/>
                          </a:solidFill>
                          <a:effectLst/>
                          <a:latin typeface="Calibri" panose="020F0502020204030204" pitchFamily="34" charset="0"/>
                        </a:rPr>
                        <a:t>600</a:t>
                      </a:r>
                    </a:p>
                  </a:txBody>
                  <a:tcPr marL="7620" marR="7620" marT="7620" marB="0" anchor="ctr"/>
                </a:tc>
                <a:extLst>
                  <a:ext uri="{0D108BD9-81ED-4DB2-BD59-A6C34878D82A}">
                    <a16:rowId xmlns:a16="http://schemas.microsoft.com/office/drawing/2014/main" val="2819847764"/>
                  </a:ext>
                </a:extLst>
              </a:tr>
              <a:tr h="298219">
                <a:tc>
                  <a:txBody>
                    <a:bodyPr/>
                    <a:lstStyle/>
                    <a:p>
                      <a:pPr algn="l" rtl="0" fontAlgn="ctr"/>
                      <a:r>
                        <a:rPr lang="nb-NO" sz="1600" b="0" i="0" u="none" strike="noStrike">
                          <a:solidFill>
                            <a:srgbClr val="000000"/>
                          </a:solidFill>
                          <a:effectLst/>
                          <a:latin typeface="Calibri" panose="020F0502020204030204" pitchFamily="34" charset="0"/>
                        </a:rPr>
                        <a:t>Barne- og ungdomsarbeid</a:t>
                      </a:r>
                    </a:p>
                  </a:txBody>
                  <a:tcPr marL="7620" marR="7620" marT="7620" marB="0" anchor="ctr"/>
                </a:tc>
                <a:tc>
                  <a:txBody>
                    <a:bodyPr/>
                    <a:lstStyle/>
                    <a:p>
                      <a:pPr algn="ctr" rtl="0" fontAlgn="ctr"/>
                      <a:r>
                        <a:rPr lang="nb-NO" sz="1600" b="0" i="0" u="none" strike="noStrike">
                          <a:solidFill>
                            <a:srgbClr val="000000"/>
                          </a:solidFill>
                          <a:effectLst/>
                          <a:latin typeface="Calibri" panose="020F0502020204030204" pitchFamily="34" charset="0"/>
                        </a:rPr>
                        <a:t>450</a:t>
                      </a:r>
                    </a:p>
                  </a:txBody>
                  <a:tcPr marL="7620" marR="7620" marT="7620" marB="0" anchor="ctr"/>
                </a:tc>
                <a:extLst>
                  <a:ext uri="{0D108BD9-81ED-4DB2-BD59-A6C34878D82A}">
                    <a16:rowId xmlns:a16="http://schemas.microsoft.com/office/drawing/2014/main" val="4030606975"/>
                  </a:ext>
                </a:extLst>
              </a:tr>
              <a:tr h="298219">
                <a:tc>
                  <a:txBody>
                    <a:bodyPr/>
                    <a:lstStyle/>
                    <a:p>
                      <a:pPr algn="l" rtl="0" fontAlgn="ctr"/>
                      <a:r>
                        <a:rPr lang="nb-NO" sz="1600" b="0" i="0" u="none" strike="noStrike">
                          <a:solidFill>
                            <a:srgbClr val="000000"/>
                          </a:solidFill>
                          <a:effectLst/>
                          <a:latin typeface="Calibri" panose="020F0502020204030204" pitchFamily="34" charset="0"/>
                        </a:rPr>
                        <a:t>Jordbruk, skogbruk og fiske</a:t>
                      </a:r>
                    </a:p>
                  </a:txBody>
                  <a:tcPr marL="7620" marR="7620" marT="7620" marB="0" anchor="ctr"/>
                </a:tc>
                <a:tc>
                  <a:txBody>
                    <a:bodyPr/>
                    <a:lstStyle/>
                    <a:p>
                      <a:pPr algn="ctr" rtl="0" fontAlgn="ctr"/>
                      <a:r>
                        <a:rPr lang="nb-NO" sz="1600" b="0" i="0" u="none" strike="noStrike">
                          <a:solidFill>
                            <a:srgbClr val="000000"/>
                          </a:solidFill>
                          <a:effectLst/>
                          <a:latin typeface="Calibri" panose="020F0502020204030204" pitchFamily="34" charset="0"/>
                        </a:rPr>
                        <a:t>350</a:t>
                      </a:r>
                    </a:p>
                  </a:txBody>
                  <a:tcPr marL="7620" marR="7620" marT="7620" marB="0" anchor="ctr"/>
                </a:tc>
                <a:extLst>
                  <a:ext uri="{0D108BD9-81ED-4DB2-BD59-A6C34878D82A}">
                    <a16:rowId xmlns:a16="http://schemas.microsoft.com/office/drawing/2014/main" val="662565431"/>
                  </a:ext>
                </a:extLst>
              </a:tr>
              <a:tr h="298219">
                <a:tc>
                  <a:txBody>
                    <a:bodyPr/>
                    <a:lstStyle/>
                    <a:p>
                      <a:pPr algn="l" fontAlgn="ctr"/>
                      <a:r>
                        <a:rPr lang="nb-NO" sz="1600" b="0" u="none" strike="noStrike">
                          <a:effectLst/>
                        </a:rPr>
                        <a:t> </a:t>
                      </a:r>
                      <a:endParaRPr lang="nb-NO" sz="1600" b="0" i="0" u="none" strike="noStrike">
                        <a:effectLst/>
                        <a:latin typeface="Arial" panose="020B0604020202020204" pitchFamily="34" charset="0"/>
                      </a:endParaRPr>
                    </a:p>
                  </a:txBody>
                  <a:tcPr marL="6350" marR="6350" marT="6350" marB="0" anchor="ctr"/>
                </a:tc>
                <a:tc>
                  <a:txBody>
                    <a:bodyPr/>
                    <a:lstStyle/>
                    <a:p>
                      <a:pPr algn="ctr" fontAlgn="ctr"/>
                      <a:r>
                        <a:rPr lang="nb-NO" sz="1600" b="0" u="none" strike="noStrike" dirty="0">
                          <a:effectLst/>
                        </a:rPr>
                        <a:t> </a:t>
                      </a:r>
                      <a:endParaRPr lang="nb-NO" sz="1600" b="0" i="0" u="none" strike="noStrike" dirty="0">
                        <a:effectLst/>
                        <a:latin typeface="Arial" panose="020B0604020202020204" pitchFamily="34" charset="0"/>
                      </a:endParaRPr>
                    </a:p>
                  </a:txBody>
                  <a:tcPr marL="6350" marR="6350" marT="6350" marB="0" anchor="ctr"/>
                </a:tc>
                <a:extLst>
                  <a:ext uri="{0D108BD9-81ED-4DB2-BD59-A6C34878D82A}">
                    <a16:rowId xmlns:a16="http://schemas.microsoft.com/office/drawing/2014/main" val="233283822"/>
                  </a:ext>
                </a:extLst>
              </a:tr>
              <a:tr h="298219">
                <a:tc>
                  <a:txBody>
                    <a:bodyPr/>
                    <a:lstStyle/>
                    <a:p>
                      <a:pPr algn="l" fontAlgn="ctr"/>
                      <a:r>
                        <a:rPr lang="nb-NO" sz="1600" b="1" u="none" strike="noStrike">
                          <a:effectLst/>
                        </a:rPr>
                        <a:t>I alt</a:t>
                      </a:r>
                      <a:endParaRPr lang="nb-NO" sz="1600" b="1" i="0" u="none" strike="noStrike">
                        <a:effectLst/>
                        <a:latin typeface="Arial" panose="020B0604020202020204" pitchFamily="34" charset="0"/>
                      </a:endParaRPr>
                    </a:p>
                  </a:txBody>
                  <a:tcPr marL="6350" marR="6350" marT="6350" marB="0" anchor="ctr"/>
                </a:tc>
                <a:tc>
                  <a:txBody>
                    <a:bodyPr/>
                    <a:lstStyle/>
                    <a:p>
                      <a:pPr algn="ctr" fontAlgn="ctr"/>
                      <a:r>
                        <a:rPr lang="nb-NO" sz="1600" b="1" u="none" strike="noStrike" dirty="0">
                          <a:effectLst/>
                        </a:rPr>
                        <a:t>39 000</a:t>
                      </a:r>
                      <a:endParaRPr lang="nb-NO" sz="1600" b="1" i="0" u="none" strike="noStrike" dirty="0">
                        <a:effectLst/>
                        <a:latin typeface="Arial" panose="020B0604020202020204" pitchFamily="34" charset="0"/>
                      </a:endParaRPr>
                    </a:p>
                  </a:txBody>
                  <a:tcPr marL="6350" marR="6350" marT="6350" marB="0" anchor="ctr"/>
                </a:tc>
                <a:extLst>
                  <a:ext uri="{0D108BD9-81ED-4DB2-BD59-A6C34878D82A}">
                    <a16:rowId xmlns:a16="http://schemas.microsoft.com/office/drawing/2014/main" val="995133306"/>
                  </a:ext>
                </a:extLst>
              </a:tr>
            </a:tbl>
          </a:graphicData>
        </a:graphic>
      </p:graphicFrame>
      <p:sp>
        <p:nvSpPr>
          <p:cNvPr id="9" name="Tittel 1">
            <a:extLst>
              <a:ext uri="{FF2B5EF4-FFF2-40B4-BE49-F238E27FC236}">
                <a16:creationId xmlns:a16="http://schemas.microsoft.com/office/drawing/2014/main" id="{FF6D1C3E-8552-8970-3AA3-A29DFB6AA1C9}"/>
              </a:ext>
            </a:extLst>
          </p:cNvPr>
          <p:cNvSpPr txBox="1">
            <a:spLocks/>
          </p:cNvSpPr>
          <p:nvPr/>
        </p:nvSpPr>
        <p:spPr>
          <a:xfrm>
            <a:off x="7213856" y="6051813"/>
            <a:ext cx="4682090" cy="80618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defTabSz="914377">
              <a:lnSpc>
                <a:spcPct val="120000"/>
              </a:lnSpc>
              <a:spcBef>
                <a:spcPts val="200"/>
              </a:spcBef>
              <a:defRPr/>
            </a:pPr>
            <a:r>
              <a:rPr lang="nb-NO" sz="1050" dirty="0">
                <a:solidFill>
                  <a:srgbClr val="000000">
                    <a:lumMod val="85000"/>
                    <a:lumOff val="15000"/>
                  </a:srgbClr>
                </a:solidFill>
              </a:rPr>
              <a:t>Kilde: Navs bedriftsundersøkelse 2025. </a:t>
            </a:r>
          </a:p>
          <a:p>
            <a:pPr defTabSz="914377">
              <a:lnSpc>
                <a:spcPct val="120000"/>
              </a:lnSpc>
              <a:spcBef>
                <a:spcPts val="200"/>
              </a:spcBef>
              <a:defRPr/>
            </a:pPr>
            <a:r>
              <a:rPr lang="nb-NO" sz="1050" dirty="0">
                <a:solidFill>
                  <a:srgbClr val="000000">
                    <a:lumMod val="85000"/>
                    <a:lumOff val="15000"/>
                  </a:srgbClr>
                </a:solidFill>
              </a:rPr>
              <a:t>Tall for landet på antall stillinger der virksomhetene enten ikke har fått ansatt noen eller har ansatt noen med annen eller lavere formell kompetanse. </a:t>
            </a:r>
          </a:p>
        </p:txBody>
      </p:sp>
      <p:sp>
        <p:nvSpPr>
          <p:cNvPr id="3" name="Tittel 1">
            <a:extLst>
              <a:ext uri="{FF2B5EF4-FFF2-40B4-BE49-F238E27FC236}">
                <a16:creationId xmlns:a16="http://schemas.microsoft.com/office/drawing/2014/main" id="{ACA7ABE9-095C-F838-E44B-DFB637F5A17E}"/>
              </a:ext>
            </a:extLst>
          </p:cNvPr>
          <p:cNvSpPr txBox="1">
            <a:spLocks/>
          </p:cNvSpPr>
          <p:nvPr/>
        </p:nvSpPr>
        <p:spPr>
          <a:xfrm>
            <a:off x="838199" y="315438"/>
            <a:ext cx="7939315" cy="107208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r>
              <a:rPr lang="nb-NO" sz="2400" b="1" dirty="0">
                <a:solidFill>
                  <a:schemeClr val="tx1"/>
                </a:solidFill>
              </a:rPr>
              <a:t>Navs bedriftsundersøkelse 2025 </a:t>
            </a:r>
          </a:p>
          <a:p>
            <a:r>
              <a:rPr lang="nb-NO" sz="2400" b="1" dirty="0">
                <a:solidFill>
                  <a:schemeClr val="tx1"/>
                </a:solidFill>
              </a:rPr>
              <a:t>Resultater for hele landet</a:t>
            </a:r>
          </a:p>
        </p:txBody>
      </p:sp>
    </p:spTree>
    <p:extLst>
      <p:ext uri="{BB962C8B-B14F-4D97-AF65-F5344CB8AC3E}">
        <p14:creationId xmlns:p14="http://schemas.microsoft.com/office/powerpoint/2010/main" val="411839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AE96079-920B-52B8-00D9-291DDE426C2F}"/>
            </a:ext>
          </a:extLst>
        </p:cNvPr>
        <p:cNvGrpSpPr/>
        <p:nvPr/>
      </p:nvGrpSpPr>
      <p:grpSpPr>
        <a:xfrm>
          <a:off x="0" y="0"/>
          <a:ext cx="0" cy="0"/>
          <a:chOff x="0" y="0"/>
          <a:chExt cx="0" cy="0"/>
        </a:xfrm>
      </p:grpSpPr>
      <p:sp>
        <p:nvSpPr>
          <p:cNvPr id="4" name="Plassholder for tekst 1">
            <a:extLst>
              <a:ext uri="{FF2B5EF4-FFF2-40B4-BE49-F238E27FC236}">
                <a16:creationId xmlns:a16="http://schemas.microsoft.com/office/drawing/2014/main" id="{4749DB37-8105-D59B-3E4D-5F99A05B9BBA}"/>
              </a:ext>
            </a:extLst>
          </p:cNvPr>
          <p:cNvSpPr>
            <a:spLocks noGrp="1"/>
          </p:cNvSpPr>
          <p:nvPr>
            <p:ph idx="1"/>
          </p:nvPr>
        </p:nvSpPr>
        <p:spPr>
          <a:xfrm>
            <a:off x="274319" y="1670916"/>
            <a:ext cx="6479178" cy="4810306"/>
          </a:xfrm>
        </p:spPr>
        <p:txBody>
          <a:bodyPr>
            <a:normAutofit/>
          </a:bodyPr>
          <a:lstStyle/>
          <a:p>
            <a:pPr>
              <a:spcAft>
                <a:spcPts val="800"/>
              </a:spcAft>
            </a:pPr>
            <a:r>
              <a:rPr lang="nb-NO" sz="1800" dirty="0"/>
              <a:t>Navs bedriftsundersøkelse er en årlig undersøkelse som kartlegger etterspørselen etter arbeidskraft og forventning om bemanningsbehov fremover </a:t>
            </a:r>
          </a:p>
          <a:p>
            <a:pPr>
              <a:spcAft>
                <a:spcPts val="800"/>
              </a:spcAft>
            </a:pPr>
            <a:r>
              <a:rPr lang="nb-NO" sz="1800" dirty="0"/>
              <a:t>Undersøkelsen gir Nav viktig kunnskap om hvilke næringer som har utfordringer med å rekruttere arbeidskraft, og hvilken type kompetanse som er vanskelig å få tak i</a:t>
            </a:r>
          </a:p>
          <a:p>
            <a:pPr>
              <a:spcAft>
                <a:spcPts val="800"/>
              </a:spcAft>
            </a:pPr>
            <a:r>
              <a:rPr lang="nb-NO" sz="1800" dirty="0"/>
              <a:t>Virksomhetenes forventninger for det kommende året tar temperaturen i arbeidsmarkedet og gir en pekepinn på behov for arbeidskraft fremover</a:t>
            </a:r>
          </a:p>
          <a:p>
            <a:pPr>
              <a:spcAft>
                <a:spcPts val="800"/>
              </a:spcAft>
            </a:pPr>
            <a:r>
              <a:rPr lang="nb-NO" sz="1800" dirty="0"/>
              <a:t>I Nordland bidro 834 virksomheter med svar i årets undersøkelse, noe som gir en svarprosent på 92. Nav-medarbeidere i hele fylket gjennomførte intervjuer av virksomhetene og fikk samtidig verdifull kontakt med arbeidsgivere</a:t>
            </a:r>
          </a:p>
          <a:p>
            <a:pPr>
              <a:spcAft>
                <a:spcPts val="800"/>
              </a:spcAft>
            </a:pPr>
            <a:r>
              <a:rPr lang="nb-NO" sz="1800" dirty="0"/>
              <a:t>Undersøkelsen ble gjennomført fra 5. februar til 14. mars</a:t>
            </a:r>
          </a:p>
        </p:txBody>
      </p:sp>
      <p:pic>
        <p:nvPicPr>
          <p:cNvPr id="3" name="Bilde 2" descr="Et bilde som inneholder klær, person, innendørs, mann&#10;&#10;Automatisk generert beskrivelse">
            <a:extLst>
              <a:ext uri="{FF2B5EF4-FFF2-40B4-BE49-F238E27FC236}">
                <a16:creationId xmlns:a16="http://schemas.microsoft.com/office/drawing/2014/main" id="{4F97E843-CA4C-A2F4-6ED7-AEA544EA3649}"/>
              </a:ext>
            </a:extLst>
          </p:cNvPr>
          <p:cNvPicPr>
            <a:picLocks noChangeAspect="1"/>
          </p:cNvPicPr>
          <p:nvPr/>
        </p:nvPicPr>
        <p:blipFill>
          <a:blip r:embed="rId3"/>
          <a:srcRect t="8230" b="11616"/>
          <a:stretch>
            <a:fillRect/>
          </a:stretch>
        </p:blipFill>
        <p:spPr>
          <a:xfrm>
            <a:off x="6160021" y="10"/>
            <a:ext cx="6031979" cy="685799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noFill/>
          <a:ln>
            <a:noFill/>
          </a:ln>
          <a:effectLst/>
        </p:spPr>
      </p:pic>
      <p:sp>
        <p:nvSpPr>
          <p:cNvPr id="2" name="Tittel 1">
            <a:extLst>
              <a:ext uri="{FF2B5EF4-FFF2-40B4-BE49-F238E27FC236}">
                <a16:creationId xmlns:a16="http://schemas.microsoft.com/office/drawing/2014/main" id="{D37AC323-B298-4F2A-FDDD-BE19CCF2346E}"/>
              </a:ext>
            </a:extLst>
          </p:cNvPr>
          <p:cNvSpPr>
            <a:spLocks noGrp="1"/>
          </p:cNvSpPr>
          <p:nvPr>
            <p:ph type="title"/>
          </p:nvPr>
        </p:nvSpPr>
        <p:spPr>
          <a:xfrm>
            <a:off x="274319" y="376778"/>
            <a:ext cx="7939315" cy="1072080"/>
          </a:xfrm>
        </p:spPr>
        <p:txBody>
          <a:bodyPr anchor="ctr">
            <a:normAutofit/>
          </a:bodyPr>
          <a:lstStyle/>
          <a:p>
            <a:r>
              <a:rPr lang="nb-NO" b="1" dirty="0"/>
              <a:t>Navs bedriftsundersøkelse 2025 Nordland</a:t>
            </a:r>
          </a:p>
        </p:txBody>
      </p:sp>
    </p:spTree>
    <p:extLst>
      <p:ext uri="{BB962C8B-B14F-4D97-AF65-F5344CB8AC3E}">
        <p14:creationId xmlns:p14="http://schemas.microsoft.com/office/powerpoint/2010/main" val="1226491113"/>
      </p:ext>
    </p:extLst>
  </p:cSld>
  <p:clrMapOvr>
    <a:masterClrMapping/>
  </p:clrMapOvr>
</p:sld>
</file>

<file path=ppt/theme/theme1.xml><?xml version="1.0" encoding="utf-8"?>
<a:theme xmlns:a="http://schemas.openxmlformats.org/drawingml/2006/main" name="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NAVs Bedriftsundersøkelse Nordland" id="{4FD09927-21C6-4582-82E5-3AF5E5A671A4}" vid="{A8A4148F-42A8-4D6E-BB2E-AA04F35463AB}"/>
    </a:ext>
  </a:extLst>
</a:theme>
</file>

<file path=ppt/theme/theme2.xml><?xml version="1.0" encoding="utf-8"?>
<a:theme xmlns:a="http://schemas.openxmlformats.org/drawingml/2006/main" name="1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NAVs Bedriftsundersøkelse Nordland" id="{4FD09927-21C6-4582-82E5-3AF5E5A671A4}" vid="{A8A4148F-42A8-4D6E-BB2E-AA04F35463AB}"/>
    </a:ext>
  </a:extLst>
</a:theme>
</file>

<file path=ppt/theme/theme3.xml><?xml version="1.0" encoding="utf-8"?>
<a:theme xmlns:a="http://schemas.openxmlformats.org/drawingml/2006/main" name="3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V_Rød  -  Skrivebeskyttet" id="{E4D7E302-CBA0-40BA-9046-9C41B1ECDC74}" vid="{02305EAD-1FCF-4B64-B942-5A91A6566624}"/>
    </a:ext>
  </a:extLst>
</a:theme>
</file>

<file path=ppt/theme/theme4.xml><?xml version="1.0" encoding="utf-8"?>
<a:theme xmlns:a="http://schemas.openxmlformats.org/drawingml/2006/main" name="4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D115AE5-62DA-49E4-941C-0CAD096C68B1}" vid="{635A7B2C-7959-4FAC-9936-FB7518985716}"/>
    </a:ext>
  </a:extLst>
</a:theme>
</file>

<file path=ppt/theme/theme5.xml><?xml version="1.0" encoding="utf-8"?>
<a:theme xmlns:a="http://schemas.openxmlformats.org/drawingml/2006/main" name="5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5" id="{9AB3C832-BA94-EC4F-98B5-2EF4A750F6CE}" vid="{A80BE413-38D9-704F-93CB-AA25AF4189AB}"/>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6755420C13859449C38293B91E70C13" ma:contentTypeVersion="2" ma:contentTypeDescription="Opprett et nytt dokument." ma:contentTypeScope="" ma:versionID="d3535da5eba7d4b354742eae3a3b051e">
  <xsd:schema xmlns:xsd="http://www.w3.org/2001/XMLSchema" xmlns:xs="http://www.w3.org/2001/XMLSchema" xmlns:p="http://schemas.microsoft.com/office/2006/metadata/properties" xmlns:ns2="4ee00ccc-679b-4ee2-8e98-7ed66f3813dc" targetNamespace="http://schemas.microsoft.com/office/2006/metadata/properties" ma:root="true" ma:fieldsID="c8420b9e3087ea75c2d3c061c18ee988" ns2:_="">
    <xsd:import namespace="4ee00ccc-679b-4ee2-8e98-7ed66f3813d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e00ccc-679b-4ee2-8e98-7ed66f3813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591905-A811-45D1-A44B-D4999240A5F2}">
  <ds:schemaRefs>
    <ds:schemaRef ds:uri="http://purl.org/dc/dcmitype/"/>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4ee00ccc-679b-4ee2-8e98-7ed66f3813dc"/>
    <ds:schemaRef ds:uri="http://www.w3.org/XML/1998/namespace"/>
  </ds:schemaRefs>
</ds:datastoreItem>
</file>

<file path=customXml/itemProps2.xml><?xml version="1.0" encoding="utf-8"?>
<ds:datastoreItem xmlns:ds="http://schemas.openxmlformats.org/officeDocument/2006/customXml" ds:itemID="{0653F9D5-C3BE-433D-9531-E652D4CF9213}">
  <ds:schemaRefs>
    <ds:schemaRef ds:uri="4ee00ccc-679b-4ee2-8e98-7ed66f3813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BA16CF-69EA-4443-BEE0-73385E2EEDD0}">
  <ds:schemaRefs>
    <ds:schemaRef ds:uri="http://schemas.microsoft.com/sharepoint/v3/contenttype/forms"/>
  </ds:schemaRefs>
</ds:datastoreItem>
</file>

<file path=docMetadata/LabelInfo.xml><?xml version="1.0" encoding="utf-8"?>
<clbl:labelList xmlns:clbl="http://schemas.microsoft.com/office/2020/mipLabelMetadata">
  <clbl:label id="{d3491420-1ae2-4120-89e6-e6f668f067e2}" enabled="1" method="Standard" siteId="{62366534-1ec3-4962-8869-9b5535279d0b}" removed="0"/>
</clbl:labelList>
</file>

<file path=docProps/app.xml><?xml version="1.0" encoding="utf-8"?>
<Properties xmlns="http://schemas.openxmlformats.org/officeDocument/2006/extended-properties" xmlns:vt="http://schemas.openxmlformats.org/officeDocument/2006/docPropsVTypes">
  <Template>2020 NAVs Bedriftsundersøkelse Nordland</Template>
  <TotalTime>2646</TotalTime>
  <Words>3006</Words>
  <Application>Microsoft Office PowerPoint</Application>
  <PresentationFormat>Widescreen</PresentationFormat>
  <Paragraphs>345</Paragraphs>
  <Slides>22</Slides>
  <Notes>22</Notes>
  <HiddenSlides>4</HiddenSlides>
  <MMClips>0</MMClips>
  <ScaleCrop>false</ScaleCrop>
  <HeadingPairs>
    <vt:vector size="6" baseType="variant">
      <vt:variant>
        <vt:lpstr>Brukte skrifter</vt:lpstr>
      </vt:variant>
      <vt:variant>
        <vt:i4>5</vt:i4>
      </vt:variant>
      <vt:variant>
        <vt:lpstr>Tema</vt:lpstr>
      </vt:variant>
      <vt:variant>
        <vt:i4>5</vt:i4>
      </vt:variant>
      <vt:variant>
        <vt:lpstr>Lysbildetitler</vt:lpstr>
      </vt:variant>
      <vt:variant>
        <vt:i4>22</vt:i4>
      </vt:variant>
    </vt:vector>
  </HeadingPairs>
  <TitlesOfParts>
    <vt:vector size="32" baseType="lpstr">
      <vt:lpstr>Aptos</vt:lpstr>
      <vt:lpstr>Arial</vt:lpstr>
      <vt:lpstr>Calibri</vt:lpstr>
      <vt:lpstr>Lyon Text</vt:lpstr>
      <vt:lpstr>Segoe UI</vt:lpstr>
      <vt:lpstr>Office-tema</vt:lpstr>
      <vt:lpstr>1_Office-tema</vt:lpstr>
      <vt:lpstr>3_Office-tema</vt:lpstr>
      <vt:lpstr>4_Office-tema</vt:lpstr>
      <vt:lpstr>5_Office-tema</vt:lpstr>
      <vt:lpstr>Behovet for arbeidskraft i Nordland</vt:lpstr>
      <vt:lpstr>PowerPoint-presentasjon</vt:lpstr>
      <vt:lpstr>Befolkningen i Norge</vt:lpstr>
      <vt:lpstr>PowerPoint-presentasjon</vt:lpstr>
      <vt:lpstr>Konjunkturbarometer Nord-Norge:  «Kampen om arbeidskraft blir tøffest i nord»</vt:lpstr>
      <vt:lpstr>Konjunkturbarometer Nord-Norge:  «Færre yrkesaktive tilgjengelig for næringslivet»</vt:lpstr>
      <vt:lpstr>Arbeidsmarkedet nå!</vt:lpstr>
      <vt:lpstr>Yrker innen helse, pleie og omsorg har vært vanskeligst å rekruttere til</vt:lpstr>
      <vt:lpstr>Navs bedriftsundersøkelse 2025 Nordland</vt:lpstr>
      <vt:lpstr>Skjevhetene i årets utvalg slo spesielt ut i Nordland</vt:lpstr>
      <vt:lpstr>Begrenset presentasjon av årets resultater</vt:lpstr>
      <vt:lpstr>Stor etterspørsel etter arbeidskraft i Nordland</vt:lpstr>
      <vt:lpstr>Høyest etterspørsel i næringen helse- og sosialtjenester</vt:lpstr>
      <vt:lpstr>Mange Nordlands-virksomheter har mislyktes med rekrutteringen</vt:lpstr>
      <vt:lpstr>PowerPoint-presentasjon</vt:lpstr>
      <vt:lpstr>Overnattings- og serveringsvirksomheter har over flere år hatt det strammeste arbeidsmarkedet i Nordland</vt:lpstr>
      <vt:lpstr>PowerPoint-presentasjon</vt:lpstr>
      <vt:lpstr>Navs bedriftsundersøkelse viser samme optimisme</vt:lpstr>
      <vt:lpstr>Det har vært optimisme i disse næringene flere år   Likevel opplevde flere nedgang i sysselsettingen i 2024  Kanskje fordi de ikke har fått tak i nok arbeidskraft?</vt:lpstr>
      <vt:lpstr>PowerPoint-presentasjon</vt:lpstr>
      <vt:lpstr>Stadig flere arbeidsgivere i Nordland er positive til å ansette personer med tilretteleggingsbehov </vt:lpstr>
      <vt:lpstr>PowerPoint-presentasjon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Bedriftsundersøkelsen 2020</dc:title>
  <dc:subject/>
  <dc:creator>Myrbakk, Hilde</dc:creator>
  <cp:keywords/>
  <dc:description/>
  <cp:lastModifiedBy>Myrbakk, Hilde</cp:lastModifiedBy>
  <cp:revision>4</cp:revision>
  <cp:lastPrinted>2025-05-21T10:42:28Z</cp:lastPrinted>
  <dcterms:created xsi:type="dcterms:W3CDTF">2020-09-07T07:03:25Z</dcterms:created>
  <dcterms:modified xsi:type="dcterms:W3CDTF">2025-05-21T11:32:12Z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0x01010066755420C13859449C38293B91E70C13</vt:lpwstr>
  </property>
  <property fmtid="{D5CDD505-2E9C-101B-9397-08002B2CF9AE}" pid="3" name="MSIP_Label_d3491420-1ae2-4120-89e6-e6f668f067e2_Enabled">
    <vt:lpwstr>true</vt:lpwstr>
  </property>
  <property fmtid="{D5CDD505-2E9C-101B-9397-08002B2CF9AE}" pid="4" name="MSIP_Label_d3491420-1ae2-4120-89e6-e6f668f067e2_SetDate">
    <vt:lpwstr>2020-09-03T08:24:22Z</vt:lpwstr>
  </property>
  <property fmtid="{D5CDD505-2E9C-101B-9397-08002B2CF9AE}" pid="5" name="MSIP_Label_d3491420-1ae2-4120-89e6-e6f668f067e2_Method">
    <vt:lpwstr>Standard</vt:lpwstr>
  </property>
  <property fmtid="{D5CDD505-2E9C-101B-9397-08002B2CF9AE}" pid="6" name="MSIP_Label_d3491420-1ae2-4120-89e6-e6f668f067e2_Name">
    <vt:lpwstr>d3491420-1ae2-4120-89e6-e6f668f067e2</vt:lpwstr>
  </property>
  <property fmtid="{D5CDD505-2E9C-101B-9397-08002B2CF9AE}" pid="7" name="MSIP_Label_d3491420-1ae2-4120-89e6-e6f668f067e2_SiteId">
    <vt:lpwstr>62366534-1ec3-4962-8869-9b5535279d0b</vt:lpwstr>
  </property>
  <property fmtid="{D5CDD505-2E9C-101B-9397-08002B2CF9AE}" pid="8" name="MSIP_Label_d3491420-1ae2-4120-89e6-e6f668f067e2_ActionId">
    <vt:lpwstr>8921b105-4ec3-4959-9f7e-a8dd12df04c7</vt:lpwstr>
  </property>
  <property fmtid="{D5CDD505-2E9C-101B-9397-08002B2CF9AE}" pid="9" name="MSIP_Label_d3491420-1ae2-4120-89e6-e6f668f067e2_ContentBits">
    <vt:lpwstr>0</vt:lpwstr>
  </property>
</Properties>
</file>